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7" r:id="rId4"/>
    <p:sldMasterId id="214748366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Lst>
  <p:sldSz cy="5143500" cx="9144000"/>
  <p:notesSz cx="6858000" cy="9144000"/>
  <p:embeddedFontLst>
    <p:embeddedFont>
      <p:font typeface="Roboto"/>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42" Type="http://schemas.openxmlformats.org/officeDocument/2006/relationships/font" Target="fonts/Roboto-regular.fntdata"/><Relationship Id="rId41" Type="http://schemas.openxmlformats.org/officeDocument/2006/relationships/slide" Target="slides/slide35.xml"/><Relationship Id="rId22" Type="http://schemas.openxmlformats.org/officeDocument/2006/relationships/slide" Target="slides/slide16.xml"/><Relationship Id="rId44" Type="http://schemas.openxmlformats.org/officeDocument/2006/relationships/font" Target="fonts/Roboto-italic.fntdata"/><Relationship Id="rId21" Type="http://schemas.openxmlformats.org/officeDocument/2006/relationships/slide" Target="slides/slide15.xml"/><Relationship Id="rId43" Type="http://schemas.openxmlformats.org/officeDocument/2006/relationships/font" Target="fonts/Roboto-bold.fntdata"/><Relationship Id="rId24" Type="http://schemas.openxmlformats.org/officeDocument/2006/relationships/slide" Target="slides/slide18.xml"/><Relationship Id="rId23" Type="http://schemas.openxmlformats.org/officeDocument/2006/relationships/slide" Target="slides/slide17.xml"/><Relationship Id="rId45"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4.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document/d/1QAYEpEjQzHTDb0UQGGY00fO7HMurOKvKHLT9yW9bmTA/edit"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075ba84862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g3075ba84862_1_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30ec46401b0_0_2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30ec46401b0_0_2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30ec46401b0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30ec46401b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considered multi-cluster vs. in-cluster and decide to do both federation and scheduling</a:t>
            </a:r>
            <a:endParaRPr/>
          </a:p>
          <a:p>
            <a:pPr indent="0" lvl="0" marL="0" rtl="0" algn="l">
              <a:spcBef>
                <a:spcPts val="0"/>
              </a:spcBef>
              <a:spcAft>
                <a:spcPts val="0"/>
              </a:spcAft>
              <a:buNone/>
            </a:pPr>
            <a:r>
              <a:rPr lang="en"/>
              <a:t>We these in mind, there are some additional features that will help us improve gpu resource utilization rate.</a:t>
            </a:r>
            <a:br>
              <a:rPr lang="en"/>
            </a:b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30ec46401b0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30ec46401b0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expand on that, a multi-cluster federation will need these </a:t>
            </a:r>
            <a:r>
              <a:rPr lang="en"/>
              <a:t>features</a:t>
            </a:r>
            <a:r>
              <a:rPr lang="en"/>
              <a: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30ec46401b0_0_2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30ec46401b0_0_2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30ec46401b0_0_20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30ec46401b0_0_20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310b317b6a9_4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310b317b6a9_4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310b317b6a9_4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310b317b6a9_4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309cab94d0f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 name="Google Shape;543;g309cab94d0f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30870bf48a4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30870bf48a4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30870bf48a4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 name="Google Shape;572;g30870bf48a4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3075ba84862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 name="Google Shape;109;g3075ba84862_1_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30870bf48a4_0_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8" name="Google Shape;578;g30870bf48a4_0_3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30aa561ee7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3" name="Google Shape;583;g30aa561ee7d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Deployed karmada </a:t>
            </a:r>
            <a:r>
              <a:rPr lang="en"/>
              <a:t>across two datacenters to achieve disaster recovery requirements. Nj-01 and nj-02</a:t>
            </a:r>
            <a:endParaRPr/>
          </a:p>
          <a:p>
            <a:pPr indent="0" lvl="0" marL="0" rtl="0" algn="l">
              <a:lnSpc>
                <a:spcPct val="100000"/>
              </a:lnSpc>
              <a:spcBef>
                <a:spcPts val="0"/>
              </a:spcBef>
              <a:spcAft>
                <a:spcPts val="0"/>
              </a:spcAft>
              <a:buSzPts val="1100"/>
              <a:buNone/>
            </a:pPr>
            <a:r>
              <a:rPr lang="en"/>
              <a:t>Both karmada api server share the same DNS name, achieved by registering them to a Consul-backed DNS service discovery</a:t>
            </a:r>
            <a:endParaRPr/>
          </a:p>
          <a:p>
            <a:pPr indent="0" lvl="0" marL="0" rtl="0" algn="l">
              <a:lnSpc>
                <a:spcPct val="100000"/>
              </a:lnSpc>
              <a:spcBef>
                <a:spcPts val="0"/>
              </a:spcBef>
              <a:spcAft>
                <a:spcPts val="0"/>
              </a:spcAft>
              <a:buSzPts val="1100"/>
              <a:buNone/>
            </a:pPr>
            <a:r>
              <a:rPr lang="en"/>
              <a:t>Only one Karmada-scheduler and one karmada-controller-manager will be working as the leader, and the other one in the other datacenter will be the backup</a:t>
            </a:r>
            <a:endParaRPr/>
          </a:p>
          <a:p>
            <a:pPr indent="0" lvl="0" marL="0" rtl="0" algn="l">
              <a:lnSpc>
                <a:spcPct val="100000"/>
              </a:lnSpc>
              <a:spcBef>
                <a:spcPts val="0"/>
              </a:spcBef>
              <a:spcAft>
                <a:spcPts val="0"/>
              </a:spcAft>
              <a:buSzPts val="1100"/>
              <a:buNone/>
            </a:pPr>
            <a:r>
              <a:rPr lang="en"/>
              <a:t>The default etcd used by kubernetes only resides in a single dc, so we used kine on Postgres to make sure that high availability is guaranteed.</a:t>
            </a:r>
            <a:endParaRPr/>
          </a:p>
          <a:p>
            <a:pPr indent="0" lvl="0" marL="0" rtl="0" algn="l">
              <a:lnSpc>
                <a:spcPct val="100000"/>
              </a:lnSpc>
              <a:spcBef>
                <a:spcPts val="0"/>
              </a:spcBef>
              <a:spcAft>
                <a:spcPts val="0"/>
              </a:spcAft>
              <a:buSzPts val="1100"/>
              <a:buNone/>
            </a:pPr>
            <a:r>
              <a:rPr lang="en"/>
              <a:t>The postgres database can cross multiple datacenters, implemented by the db team at Bloomberg.</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Karmada Audit Event: </a:t>
            </a:r>
            <a:r>
              <a:rPr lang="en" u="sng">
                <a:solidFill>
                  <a:schemeClr val="hlink"/>
                </a:solidFill>
                <a:hlinkClick r:id="rId2"/>
              </a:rPr>
              <a:t>https://docs.google.com/document/d/1QAYEpEjQzHTDb0UQGGY00fO7HMurOKvKHLT9yW9bmTA/edit</a:t>
            </a:r>
            <a:endParaRPr/>
          </a:p>
          <a:p>
            <a:pPr indent="0" lvl="0" marL="0" rtl="0" algn="l">
              <a:lnSpc>
                <a:spcPct val="100000"/>
              </a:lnSpc>
              <a:spcBef>
                <a:spcPts val="0"/>
              </a:spcBef>
              <a:spcAft>
                <a:spcPts val="0"/>
              </a:spcAft>
              <a:buSzPts val="1100"/>
              <a:buNone/>
            </a:pPr>
            <a:r>
              <a:rPr lang="en"/>
              <a:t>Turned on Karmada auditing, benthos + libretto</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309cab94d0f_2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0" name="Google Shape;590;g309cab94d0f_2_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The re-scheduling feature makes more sense for long-running service than for ML training workload. We disable rescheduling feature</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309cab94d0f_2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7" name="Google Shape;597;g309cab94d0f_2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309cab94d0f_2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309cab94d0f_2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30870bf48a4_0_3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30870bf48a4_0_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30870bf48a4_0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30870bf48a4_0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Karmada cannot be integrated with the Bloomberg tech stack out of the box, so we also customized and contributed a few components to make it work better.</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309cab94d0f_2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309cab94d0f_2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bloomberg, a batch ML training job is called a “ComputeJob”. This is a kubernetes CRD that karmada does not know about by default. We wrote a computejob-interpreter to help karmada understand what is a computejob. It provides information including the replica a certain computejob requires, and the hardware resources that each replica would need. Therefore, karmada is able to make better scheduling decisions based on the information.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ComputeJob is a wrapper around kubeflow job</a:t>
            </a:r>
            <a:endParaRPr/>
          </a:p>
          <a:p>
            <a:pPr indent="0" lvl="0" marL="0" rtl="0" algn="l">
              <a:spcBef>
                <a:spcPts val="0"/>
              </a:spcBef>
              <a:spcAft>
                <a:spcPts val="0"/>
              </a:spcAft>
              <a:buNone/>
            </a:pPr>
            <a:r>
              <a:rPr lang="en"/>
              <a:t>GpuSmall is an internal definition.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Supports any kind of extended resource, gpu is one of them.</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30aa561ee7d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30aa561ee7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 modeling tells </a:t>
            </a:r>
            <a:r>
              <a:rPr lang="en"/>
              <a:t>Karmada  </a:t>
            </a:r>
            <a:r>
              <a:rPr lang="en"/>
              <a:t>By default, karmada makes schedule decisions based on the free resources of the entire cluster, without taking into account the individual situation of each node. Karmada simply adds up the allocatable and allocated resources on each node to get the total allocatable and allocated resource of a cluster. Free resource is calculated by subtracting allocated amount from the allocatable amount.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approach runs fast, but is not accurate.</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30aa561ee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30aa561ee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3075ba84862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 name="Google Shape;115;g3075ba84862_1_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30870bf48a4_0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 name="Google Shape;645;g30870bf48a4_0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scheduler estimator helps the karmada </a:t>
            </a:r>
            <a:r>
              <a:rPr lang="en"/>
              <a:t>scheduler to better understand which cluster has required resources to run the workload</a:t>
            </a:r>
            <a:r>
              <a:rPr lang="en"/>
              <a:t>. It is a gRPC server that takes requests from the Karmada scheduler, and one estimator is only connected to one member cluster. Each scheduler estimator instance owns a pod informer and a node informer, which listens to the pod and node events on the associated member cluster, and calculates the number of replicas the member cluster is able to take.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scheduler estimator is powerful, it supports nodeAffinities, node selectors, taints and tolerations</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309cab94d0f_2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309cab94d0f_2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 scheduler estimator </a:t>
            </a:r>
            <a:r>
              <a:rPr lang="en">
                <a:solidFill>
                  <a:schemeClr val="dk1"/>
                </a:solidFill>
              </a:rPr>
              <a:t>does not support resourcequota, which Bloomberg uses to manage quota of different namespaces. Since the scheduler-estimator does not take resourcequota into account, it will choose nj-01 to run the job because this cluster has more resource in total, but in fact the namespace cannot accept it because of quota limitation. As a result, the job would hang in pending state on the member cluster, until previous jobs finish and release the GPUs that they use.</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g309cab94d0f_2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8" name="Google Shape;658;g309cab94d0f_2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order to make karmada scheduler aware of the resourcequota of each namespace, and also take that into consideration when making </a:t>
            </a:r>
            <a:r>
              <a:rPr lang="en"/>
              <a:t>scheduling</a:t>
            </a:r>
            <a:r>
              <a:rPr lang="en"/>
              <a:t> decisions, we implemented a ResourceQuota Estimator Plugin.</a:t>
            </a:r>
            <a:endParaRPr/>
          </a:p>
          <a:p>
            <a:pPr indent="0" lvl="0" marL="0" rtl="0" algn="l">
              <a:spcBef>
                <a:spcPts val="0"/>
              </a:spcBef>
              <a:spcAft>
                <a:spcPts val="0"/>
              </a:spcAft>
              <a:buNone/>
            </a:pPr>
            <a:r>
              <a:rPr lang="en"/>
              <a:t>Inside the plugin there is an resourcequota informer, which listens to resourcequota events in the cluster.</a:t>
            </a:r>
            <a:endParaRPr/>
          </a:p>
          <a:p>
            <a:pPr indent="0" lvl="0" marL="0" rtl="0" algn="l">
              <a:spcBef>
                <a:spcPts val="0"/>
              </a:spcBef>
              <a:spcAft>
                <a:spcPts val="0"/>
              </a:spcAft>
              <a:buNone/>
            </a:pPr>
            <a:r>
              <a:rPr lang="en"/>
              <a:t>This plugin only supports priorityclass-scoped resourcequota at this point.</a:t>
            </a:r>
            <a:endParaRPr/>
          </a:p>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30870bf48a4_0_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5" name="Google Shape;665;g30870bf48a4_0_3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309cab94d0f_2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309cab94d0f_2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are working with the community for priority &amp; preemption </a:t>
            </a:r>
            <a:r>
              <a:rPr lang="en"/>
              <a:t>feature.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g309cab94d0f_2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7" name="Google Shape;677;g309cab94d0f_2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We generally don’t talk about what kind of hardware we have e.g. H100 + Infiniband, we don’t talk about any production benchmark results, we don’t talk about actually capacity e.g. number of GPUs or clusters or data centers.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Might have questions about ResourceQuota estimator plugin.</a:t>
            </a:r>
            <a:endParaRPr/>
          </a:p>
          <a:p>
            <a:pPr indent="0" lvl="0" marL="0" rtl="0" algn="l">
              <a:lnSpc>
                <a:spcPct val="100000"/>
              </a:lnSpc>
              <a:spcBef>
                <a:spcPts val="0"/>
              </a:spcBef>
              <a:spcAft>
                <a:spcPts val="0"/>
              </a:spcAft>
              <a:buSzPts val="1100"/>
              <a:buNone/>
            </a:pPr>
            <a:r>
              <a:rPr lang="en"/>
              <a:t>Might have questions about Priority &amp; Preemption.</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312294715e0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g312294715e0_1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10b317b6a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10b317b6a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of the biggest challenges is keeping up with the accelerating gpu demand. </a:t>
            </a:r>
            <a:endParaRPr/>
          </a:p>
          <a:p>
            <a:pPr indent="0" lvl="0" marL="0" rtl="0" algn="l">
              <a:spcBef>
                <a:spcPts val="0"/>
              </a:spcBef>
              <a:spcAft>
                <a:spcPts val="0"/>
              </a:spcAft>
              <a:buNone/>
            </a:pPr>
            <a:r>
              <a:rPr lang="en"/>
              <a:t>With each new llm generation, they grow </a:t>
            </a:r>
            <a:r>
              <a:rPr lang="en"/>
              <a:t>exponentially</a:t>
            </a:r>
            <a:r>
              <a:rPr lang="en"/>
              <a:t> in size and complexity. The resources needed for training is skyrocketing as a result. Beyond training llm, the surge in inference applications are at the core</a:t>
            </a:r>
            <a:endParaRPr/>
          </a:p>
          <a:p>
            <a:pPr indent="0" lvl="0" marL="0" rtl="0" algn="l">
              <a:spcBef>
                <a:spcPts val="0"/>
              </a:spcBef>
              <a:spcAft>
                <a:spcPts val="0"/>
              </a:spcAft>
              <a:buNone/>
            </a:pPr>
            <a:r>
              <a:rPr lang="en"/>
              <a:t>Of many real-time applications -</a:t>
            </a:r>
            <a:r>
              <a:rPr lang="en"/>
              <a:t>everything</a:t>
            </a:r>
            <a:r>
              <a:rPr lang="en"/>
              <a:t> from chatbots to recommendation systems. Each requiring GPUs to run continuously and reliably. </a:t>
            </a:r>
            <a:endParaRPr/>
          </a:p>
          <a:p>
            <a:pPr indent="0" lvl="0" marL="0" rtl="0" algn="l">
              <a:spcBef>
                <a:spcPts val="0"/>
              </a:spcBef>
              <a:spcAft>
                <a:spcPts val="0"/>
              </a:spcAft>
              <a:buNone/>
            </a:pPr>
            <a:r>
              <a:rPr lang="en"/>
              <a:t>And both of these require new generation of GPUs that can handle vast amount of data and billions of parameters, constantly raising the bar for infrastructure </a:t>
            </a:r>
            <a:r>
              <a:rPr lang="en"/>
              <a:t>requirements. </a:t>
            </a:r>
            <a:endParaRPr/>
          </a:p>
          <a:p>
            <a:pPr indent="0" lvl="0" marL="0" rtl="0" algn="l">
              <a:spcBef>
                <a:spcPts val="0"/>
              </a:spcBef>
              <a:spcAft>
                <a:spcPts val="0"/>
              </a:spcAft>
              <a:buNone/>
            </a:pPr>
            <a:r>
              <a:rPr lang="en"/>
              <a:t>That also brings out the problem of power consumption, today’s GPU nodes can consume 30 times the power of an average node. So, scaling up infra to meet the GPU demand would also require meeting the power consumption requirements and cooling demand.</a:t>
            </a:r>
            <a:endParaRPr/>
          </a:p>
          <a:p>
            <a:pPr indent="0" lvl="0" marL="0" rtl="0" algn="l">
              <a:spcBef>
                <a:spcPts val="0"/>
              </a:spcBef>
              <a:spcAft>
                <a:spcPts val="0"/>
              </a:spcAft>
              <a:buClr>
                <a:schemeClr val="dk1"/>
              </a:buClr>
              <a:buSzPts val="1100"/>
              <a:buFont typeface="Arial"/>
              <a:buNone/>
            </a:pPr>
            <a:r>
              <a:rPr lang="en">
                <a:solidFill>
                  <a:schemeClr val="dk1"/>
                </a:solidFill>
              </a:rPr>
              <a:t>In addition to growing gpu demand, there’re also challenges we saw that caused low GPU resource utilization rate.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a44f949b0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a44f949b0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Static kubernetes resourcequota does not quite well with MLtraining job, which is a batch workload. For batch workload, the resource utilization is low most of the time, but there are sporadic spikes when a large job is submitted into the cluster. However, for long-running services, the resource utilization is relatively stable. The comparison is shown on the diagram. Users must budget for their namespace based on the maximum amount of resource that they could potentially use, which is fine for long-running services, but is not ideal for batch workload. It leads to waste of hardware resources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09cab94d0f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309cab94d0f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 </a:t>
            </a:r>
            <a:r>
              <a:rPr lang="en"/>
              <a:t>fragmentation</a:t>
            </a:r>
            <a:endParaRPr/>
          </a:p>
          <a:p>
            <a:pPr indent="0" lvl="0" marL="0" rtl="0" algn="l">
              <a:spcBef>
                <a:spcPts val="0"/>
              </a:spcBef>
              <a:spcAft>
                <a:spcPts val="0"/>
              </a:spcAft>
              <a:buNone/>
            </a:pPr>
            <a:r>
              <a:rPr lang="en"/>
              <a:t>People feel more comfortable with using the cluster that they submit jobs to most of the time, so they probably tend to keep choosing a certain cluster even though they are identical</a:t>
            </a:r>
            <a:endParaRPr/>
          </a:p>
          <a:p>
            <a:pPr indent="0" lvl="0" marL="0" rtl="0" algn="l">
              <a:spcBef>
                <a:spcPts val="0"/>
              </a:spcBef>
              <a:spcAft>
                <a:spcPts val="0"/>
              </a:spcAft>
              <a:buNone/>
            </a:pPr>
            <a:r>
              <a:rPr lang="en"/>
              <a:t>The solutions to the challenges become more and more unrealistic as it goes. So we need to figure out a better way to resolve all of them.</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09cab94d0f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09cab94d0f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Another reason blocking balanced computation load over cluster:</a:t>
            </a:r>
            <a:endParaRPr/>
          </a:p>
          <a:p>
            <a:pPr indent="0" lvl="0" marL="0" rtl="0" algn="l">
              <a:spcBef>
                <a:spcPts val="0"/>
              </a:spcBef>
              <a:spcAft>
                <a:spcPts val="0"/>
              </a:spcAft>
              <a:buNone/>
            </a:pPr>
            <a:r>
              <a:rPr lang="en"/>
              <a:t>A developer wants to launch a ML training job that needs to get an S3 credential stored in a Kubernetes secret. The secret only exists on 01 cluster but not 02, so the same job would be pass on 01 but would fail on 02. </a:t>
            </a:r>
            <a:endParaRPr/>
          </a:p>
          <a:p>
            <a:pPr indent="0" lvl="0" marL="0" rtl="0" algn="l">
              <a:spcBef>
                <a:spcPts val="0"/>
              </a:spcBef>
              <a:spcAft>
                <a:spcPts val="0"/>
              </a:spcAft>
              <a:buNone/>
            </a:pPr>
            <a:r>
              <a:rPr lang="en"/>
              <a:t>So developers need to manually copy the configurations and credentials that they need onto all clusters in this tier.</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30ec46401b0_0_1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30ec46401b0_0_1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bend the gpu growth curve, we need a scheduler that can smartly schedule ml workloads. there are several key factors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2.png"/><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2.png"/><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2.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1">
  <p:cSld name="TITLE_1_1">
    <p:bg>
      <p:bgPr>
        <a:gradFill>
          <a:gsLst>
            <a:gs pos="0">
              <a:srgbClr val="0051B5"/>
            </a:gs>
            <a:gs pos="100000">
              <a:srgbClr val="81E9F6"/>
            </a:gs>
          </a:gsLst>
          <a:lin ang="0" scaled="0"/>
        </a:gradFill>
      </p:bgPr>
    </p:bg>
    <p:spTree>
      <p:nvGrpSpPr>
        <p:cNvPr id="54" name="Shape 54"/>
        <p:cNvGrpSpPr/>
        <p:nvPr/>
      </p:nvGrpSpPr>
      <p:grpSpPr>
        <a:xfrm>
          <a:off x="0" y="0"/>
          <a:ext cx="0" cy="0"/>
          <a:chOff x="0" y="0"/>
          <a:chExt cx="0" cy="0"/>
        </a:xfrm>
      </p:grpSpPr>
      <p:pic>
        <p:nvPicPr>
          <p:cNvPr id="55" name="Google Shape;55;p14"/>
          <p:cNvPicPr preferRelativeResize="0"/>
          <p:nvPr/>
        </p:nvPicPr>
        <p:blipFill rotWithShape="1">
          <a:blip r:embed="rId2">
            <a:alphaModFix/>
          </a:blip>
          <a:srcRect b="16506" l="0" r="0" t="0"/>
          <a:stretch/>
        </p:blipFill>
        <p:spPr>
          <a:xfrm>
            <a:off x="10325" y="720375"/>
            <a:ext cx="9144003" cy="4423124"/>
          </a:xfrm>
          <a:prstGeom prst="rect">
            <a:avLst/>
          </a:prstGeom>
          <a:noFill/>
          <a:ln>
            <a:noFill/>
          </a:ln>
        </p:spPr>
      </p:pic>
      <p:pic>
        <p:nvPicPr>
          <p:cNvPr id="56" name="Google Shape;56;p14"/>
          <p:cNvPicPr preferRelativeResize="0"/>
          <p:nvPr/>
        </p:nvPicPr>
        <p:blipFill rotWithShape="1">
          <a:blip r:embed="rId3">
            <a:alphaModFix/>
          </a:blip>
          <a:srcRect b="0" l="0" r="0" t="0"/>
          <a:stretch/>
        </p:blipFill>
        <p:spPr>
          <a:xfrm>
            <a:off x="3630721" y="2712775"/>
            <a:ext cx="4160375" cy="987175"/>
          </a:xfrm>
          <a:prstGeom prst="rect">
            <a:avLst/>
          </a:prstGeom>
          <a:noFill/>
          <a:ln>
            <a:noFill/>
          </a:ln>
        </p:spPr>
      </p:pic>
      <p:pic>
        <p:nvPicPr>
          <p:cNvPr id="57" name="Google Shape;57;p14"/>
          <p:cNvPicPr preferRelativeResize="0"/>
          <p:nvPr/>
        </p:nvPicPr>
        <p:blipFill rotWithShape="1">
          <a:blip r:embed="rId4">
            <a:alphaModFix/>
          </a:blip>
          <a:srcRect b="0" l="0" r="0" t="0"/>
          <a:stretch/>
        </p:blipFill>
        <p:spPr>
          <a:xfrm>
            <a:off x="331226" y="232425"/>
            <a:ext cx="4539950" cy="1946324"/>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0051B5"/>
            </a:gs>
            <a:gs pos="100000">
              <a:srgbClr val="81E9F6"/>
            </a:gs>
          </a:gsLst>
          <a:lin ang="0" scaled="0"/>
        </a:gradFill>
      </p:bgPr>
    </p:bg>
    <p:spTree>
      <p:nvGrpSpPr>
        <p:cNvPr id="58" name="Shape 58"/>
        <p:cNvGrpSpPr/>
        <p:nvPr/>
      </p:nvGrpSpPr>
      <p:grpSpPr>
        <a:xfrm>
          <a:off x="0" y="0"/>
          <a:ext cx="0" cy="0"/>
          <a:chOff x="0" y="0"/>
          <a:chExt cx="0" cy="0"/>
        </a:xfrm>
      </p:grpSpPr>
      <p:pic>
        <p:nvPicPr>
          <p:cNvPr id="59" name="Google Shape;59;p15"/>
          <p:cNvPicPr preferRelativeResize="0"/>
          <p:nvPr/>
        </p:nvPicPr>
        <p:blipFill rotWithShape="1">
          <a:blip r:embed="rId2">
            <a:alphaModFix/>
          </a:blip>
          <a:srcRect b="16506" l="0" r="0" t="0"/>
          <a:stretch/>
        </p:blipFill>
        <p:spPr>
          <a:xfrm>
            <a:off x="10325" y="720375"/>
            <a:ext cx="9144003" cy="4423124"/>
          </a:xfrm>
          <a:prstGeom prst="rect">
            <a:avLst/>
          </a:prstGeom>
          <a:noFill/>
          <a:ln>
            <a:noFill/>
          </a:ln>
        </p:spPr>
      </p:pic>
      <p:pic>
        <p:nvPicPr>
          <p:cNvPr id="60" name="Google Shape;60;p15"/>
          <p:cNvPicPr preferRelativeResize="0"/>
          <p:nvPr/>
        </p:nvPicPr>
        <p:blipFill rotWithShape="1">
          <a:blip r:embed="rId3">
            <a:alphaModFix/>
          </a:blip>
          <a:srcRect b="0" l="0" r="0" t="0"/>
          <a:stretch/>
        </p:blipFill>
        <p:spPr>
          <a:xfrm>
            <a:off x="1383013" y="3043725"/>
            <a:ext cx="6398624" cy="1518250"/>
          </a:xfrm>
          <a:prstGeom prst="rect">
            <a:avLst/>
          </a:prstGeom>
          <a:noFill/>
          <a:ln>
            <a:noFill/>
          </a:ln>
        </p:spPr>
      </p:pic>
      <p:sp>
        <p:nvSpPr>
          <p:cNvPr id="61" name="Google Shape;61;p15"/>
          <p:cNvSpPr/>
          <p:nvPr/>
        </p:nvSpPr>
        <p:spPr>
          <a:xfrm>
            <a:off x="0" y="0"/>
            <a:ext cx="9144000" cy="5143500"/>
          </a:xfrm>
          <a:prstGeom prst="rect">
            <a:avLst/>
          </a:prstGeom>
          <a:solidFill>
            <a:srgbClr val="0051B5">
              <a:alpha val="8000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15"/>
          <p:cNvSpPr txBox="1"/>
          <p:nvPr>
            <p:ph type="ctrTitle"/>
          </p:nvPr>
        </p:nvSpPr>
        <p:spPr>
          <a:xfrm>
            <a:off x="311708" y="1545450"/>
            <a:ext cx="8520600" cy="20526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5200"/>
              <a:buNone/>
              <a:defRPr sz="5200">
                <a:solidFill>
                  <a:schemeClr val="lt1"/>
                </a:solidFill>
              </a:defRPr>
            </a:lvl1pPr>
            <a:lvl2pPr lvl="1" algn="l">
              <a:lnSpc>
                <a:spcPct val="100000"/>
              </a:lnSpc>
              <a:spcBef>
                <a:spcPts val="0"/>
              </a:spcBef>
              <a:spcAft>
                <a:spcPts val="0"/>
              </a:spcAft>
              <a:buClr>
                <a:schemeClr val="lt1"/>
              </a:buClr>
              <a:buSzPts val="5200"/>
              <a:buNone/>
              <a:defRPr sz="5200">
                <a:solidFill>
                  <a:schemeClr val="lt1"/>
                </a:solidFill>
              </a:defRPr>
            </a:lvl2pPr>
            <a:lvl3pPr lvl="2" algn="l">
              <a:lnSpc>
                <a:spcPct val="100000"/>
              </a:lnSpc>
              <a:spcBef>
                <a:spcPts val="0"/>
              </a:spcBef>
              <a:spcAft>
                <a:spcPts val="0"/>
              </a:spcAft>
              <a:buClr>
                <a:schemeClr val="lt1"/>
              </a:buClr>
              <a:buSzPts val="5200"/>
              <a:buNone/>
              <a:defRPr sz="5200">
                <a:solidFill>
                  <a:schemeClr val="lt1"/>
                </a:solidFill>
              </a:defRPr>
            </a:lvl3pPr>
            <a:lvl4pPr lvl="3" algn="l">
              <a:lnSpc>
                <a:spcPct val="100000"/>
              </a:lnSpc>
              <a:spcBef>
                <a:spcPts val="0"/>
              </a:spcBef>
              <a:spcAft>
                <a:spcPts val="0"/>
              </a:spcAft>
              <a:buClr>
                <a:schemeClr val="lt1"/>
              </a:buClr>
              <a:buSzPts val="5200"/>
              <a:buNone/>
              <a:defRPr sz="5200">
                <a:solidFill>
                  <a:schemeClr val="lt1"/>
                </a:solidFill>
              </a:defRPr>
            </a:lvl4pPr>
            <a:lvl5pPr lvl="4" algn="l">
              <a:lnSpc>
                <a:spcPct val="100000"/>
              </a:lnSpc>
              <a:spcBef>
                <a:spcPts val="0"/>
              </a:spcBef>
              <a:spcAft>
                <a:spcPts val="0"/>
              </a:spcAft>
              <a:buClr>
                <a:schemeClr val="lt1"/>
              </a:buClr>
              <a:buSzPts val="5200"/>
              <a:buNone/>
              <a:defRPr sz="5200">
                <a:solidFill>
                  <a:schemeClr val="lt1"/>
                </a:solidFill>
              </a:defRPr>
            </a:lvl5pPr>
            <a:lvl6pPr lvl="5" algn="l">
              <a:lnSpc>
                <a:spcPct val="100000"/>
              </a:lnSpc>
              <a:spcBef>
                <a:spcPts val="0"/>
              </a:spcBef>
              <a:spcAft>
                <a:spcPts val="0"/>
              </a:spcAft>
              <a:buClr>
                <a:schemeClr val="lt1"/>
              </a:buClr>
              <a:buSzPts val="5200"/>
              <a:buNone/>
              <a:defRPr sz="5200">
                <a:solidFill>
                  <a:schemeClr val="lt1"/>
                </a:solidFill>
              </a:defRPr>
            </a:lvl6pPr>
            <a:lvl7pPr lvl="6" algn="l">
              <a:lnSpc>
                <a:spcPct val="100000"/>
              </a:lnSpc>
              <a:spcBef>
                <a:spcPts val="0"/>
              </a:spcBef>
              <a:spcAft>
                <a:spcPts val="0"/>
              </a:spcAft>
              <a:buClr>
                <a:schemeClr val="lt1"/>
              </a:buClr>
              <a:buSzPts val="5200"/>
              <a:buNone/>
              <a:defRPr sz="5200">
                <a:solidFill>
                  <a:schemeClr val="lt1"/>
                </a:solidFill>
              </a:defRPr>
            </a:lvl7pPr>
            <a:lvl8pPr lvl="7" algn="l">
              <a:lnSpc>
                <a:spcPct val="100000"/>
              </a:lnSpc>
              <a:spcBef>
                <a:spcPts val="0"/>
              </a:spcBef>
              <a:spcAft>
                <a:spcPts val="0"/>
              </a:spcAft>
              <a:buClr>
                <a:schemeClr val="lt1"/>
              </a:buClr>
              <a:buSzPts val="5200"/>
              <a:buNone/>
              <a:defRPr sz="5200">
                <a:solidFill>
                  <a:schemeClr val="lt1"/>
                </a:solidFill>
              </a:defRPr>
            </a:lvl8pPr>
            <a:lvl9pPr lvl="8" algn="l">
              <a:lnSpc>
                <a:spcPct val="100000"/>
              </a:lnSpc>
              <a:spcBef>
                <a:spcPts val="0"/>
              </a:spcBef>
              <a:spcAft>
                <a:spcPts val="0"/>
              </a:spcAft>
              <a:buClr>
                <a:schemeClr val="lt1"/>
              </a:buClr>
              <a:buSzPts val="5200"/>
              <a:buNone/>
              <a:defRPr sz="5200">
                <a:solidFill>
                  <a:schemeClr val="lt1"/>
                </a:solidFill>
              </a:defRPr>
            </a:lvl9pPr>
          </a:lstStyle>
          <a:p/>
        </p:txBody>
      </p:sp>
      <p:sp>
        <p:nvSpPr>
          <p:cNvPr id="63" name="Google Shape;63;p15"/>
          <p:cNvSpPr txBox="1"/>
          <p:nvPr>
            <p:ph idx="1" type="subTitle"/>
          </p:nvPr>
        </p:nvSpPr>
        <p:spPr>
          <a:xfrm>
            <a:off x="311700" y="3598050"/>
            <a:ext cx="8520600" cy="7926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2800"/>
              <a:buNone/>
              <a:defRPr sz="2800">
                <a:solidFill>
                  <a:schemeClr val="lt1"/>
                </a:solidFill>
              </a:defRPr>
            </a:lvl1pPr>
            <a:lvl2pPr lvl="1" algn="l">
              <a:lnSpc>
                <a:spcPct val="100000"/>
              </a:lnSpc>
              <a:spcBef>
                <a:spcPts val="0"/>
              </a:spcBef>
              <a:spcAft>
                <a:spcPts val="0"/>
              </a:spcAft>
              <a:buClr>
                <a:schemeClr val="lt1"/>
              </a:buClr>
              <a:buSzPts val="2800"/>
              <a:buNone/>
              <a:defRPr sz="2800">
                <a:solidFill>
                  <a:schemeClr val="lt1"/>
                </a:solidFill>
              </a:defRPr>
            </a:lvl2pPr>
            <a:lvl3pPr lvl="2" algn="l">
              <a:lnSpc>
                <a:spcPct val="100000"/>
              </a:lnSpc>
              <a:spcBef>
                <a:spcPts val="0"/>
              </a:spcBef>
              <a:spcAft>
                <a:spcPts val="0"/>
              </a:spcAft>
              <a:buClr>
                <a:schemeClr val="lt1"/>
              </a:buClr>
              <a:buSzPts val="2800"/>
              <a:buNone/>
              <a:defRPr sz="2800">
                <a:solidFill>
                  <a:schemeClr val="lt1"/>
                </a:solidFill>
              </a:defRPr>
            </a:lvl3pPr>
            <a:lvl4pPr lvl="3" algn="l">
              <a:lnSpc>
                <a:spcPct val="100000"/>
              </a:lnSpc>
              <a:spcBef>
                <a:spcPts val="0"/>
              </a:spcBef>
              <a:spcAft>
                <a:spcPts val="0"/>
              </a:spcAft>
              <a:buClr>
                <a:schemeClr val="lt1"/>
              </a:buClr>
              <a:buSzPts val="2800"/>
              <a:buNone/>
              <a:defRPr sz="2800">
                <a:solidFill>
                  <a:schemeClr val="lt1"/>
                </a:solidFill>
              </a:defRPr>
            </a:lvl4pPr>
            <a:lvl5pPr lvl="4" algn="l">
              <a:lnSpc>
                <a:spcPct val="100000"/>
              </a:lnSpc>
              <a:spcBef>
                <a:spcPts val="0"/>
              </a:spcBef>
              <a:spcAft>
                <a:spcPts val="0"/>
              </a:spcAft>
              <a:buClr>
                <a:schemeClr val="lt1"/>
              </a:buClr>
              <a:buSzPts val="2800"/>
              <a:buNone/>
              <a:defRPr sz="2800">
                <a:solidFill>
                  <a:schemeClr val="lt1"/>
                </a:solidFill>
              </a:defRPr>
            </a:lvl5pPr>
            <a:lvl6pPr lvl="5" algn="l">
              <a:lnSpc>
                <a:spcPct val="100000"/>
              </a:lnSpc>
              <a:spcBef>
                <a:spcPts val="0"/>
              </a:spcBef>
              <a:spcAft>
                <a:spcPts val="0"/>
              </a:spcAft>
              <a:buClr>
                <a:schemeClr val="lt1"/>
              </a:buClr>
              <a:buSzPts val="2800"/>
              <a:buNone/>
              <a:defRPr sz="2800">
                <a:solidFill>
                  <a:schemeClr val="lt1"/>
                </a:solidFill>
              </a:defRPr>
            </a:lvl6pPr>
            <a:lvl7pPr lvl="6" algn="l">
              <a:lnSpc>
                <a:spcPct val="100000"/>
              </a:lnSpc>
              <a:spcBef>
                <a:spcPts val="0"/>
              </a:spcBef>
              <a:spcAft>
                <a:spcPts val="0"/>
              </a:spcAft>
              <a:buClr>
                <a:schemeClr val="lt1"/>
              </a:buClr>
              <a:buSzPts val="2800"/>
              <a:buNone/>
              <a:defRPr sz="2800">
                <a:solidFill>
                  <a:schemeClr val="lt1"/>
                </a:solidFill>
              </a:defRPr>
            </a:lvl7pPr>
            <a:lvl8pPr lvl="7" algn="l">
              <a:lnSpc>
                <a:spcPct val="100000"/>
              </a:lnSpc>
              <a:spcBef>
                <a:spcPts val="0"/>
              </a:spcBef>
              <a:spcAft>
                <a:spcPts val="0"/>
              </a:spcAft>
              <a:buClr>
                <a:schemeClr val="lt1"/>
              </a:buClr>
              <a:buSzPts val="2800"/>
              <a:buNone/>
              <a:defRPr sz="2800">
                <a:solidFill>
                  <a:schemeClr val="lt1"/>
                </a:solidFill>
              </a:defRPr>
            </a:lvl8pPr>
            <a:lvl9pPr lvl="8" algn="l">
              <a:lnSpc>
                <a:spcPct val="100000"/>
              </a:lnSpc>
              <a:spcBef>
                <a:spcPts val="0"/>
              </a:spcBef>
              <a:spcAft>
                <a:spcPts val="0"/>
              </a:spcAft>
              <a:buClr>
                <a:schemeClr val="lt1"/>
              </a:buClr>
              <a:buSzPts val="2800"/>
              <a:buNone/>
              <a:defRPr sz="2800">
                <a:solidFill>
                  <a:schemeClr val="lt1"/>
                </a:solidFill>
              </a:defRPr>
            </a:lvl9pPr>
          </a:lstStyle>
          <a:p/>
        </p:txBody>
      </p:sp>
      <p:pic>
        <p:nvPicPr>
          <p:cNvPr id="64" name="Google Shape;64;p15"/>
          <p:cNvPicPr preferRelativeResize="0"/>
          <p:nvPr/>
        </p:nvPicPr>
        <p:blipFill rotWithShape="1">
          <a:blip r:embed="rId4">
            <a:alphaModFix/>
          </a:blip>
          <a:srcRect b="0" l="0" r="0" t="0"/>
          <a:stretch/>
        </p:blipFill>
        <p:spPr>
          <a:xfrm>
            <a:off x="311700" y="312149"/>
            <a:ext cx="2474501" cy="106085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5" name="Shape 65"/>
        <p:cNvGrpSpPr/>
        <p:nvPr/>
      </p:nvGrpSpPr>
      <p:grpSpPr>
        <a:xfrm>
          <a:off x="0" y="0"/>
          <a:ext cx="0" cy="0"/>
          <a:chOff x="0" y="0"/>
          <a:chExt cx="0" cy="0"/>
        </a:xfrm>
      </p:grpSpPr>
      <p:sp>
        <p:nvSpPr>
          <p:cNvPr id="66" name="Google Shape;66;p1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67" name="Google Shape;67;p16"/>
          <p:cNvSpPr txBox="1"/>
          <p:nvPr>
            <p:ph idx="12" type="sldNum"/>
          </p:nvPr>
        </p:nvSpPr>
        <p:spPr>
          <a:xfrm>
            <a:off x="8472458" y="1515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68" name="Google Shape;68;p16"/>
          <p:cNvPicPr preferRelativeResize="0"/>
          <p:nvPr/>
        </p:nvPicPr>
        <p:blipFill rotWithShape="1">
          <a:blip r:embed="rId2">
            <a:alphaModFix/>
          </a:blip>
          <a:srcRect b="44626" l="0" r="0" t="43447"/>
          <a:stretch/>
        </p:blipFill>
        <p:spPr>
          <a:xfrm>
            <a:off x="0" y="0"/>
            <a:ext cx="9144003" cy="631799"/>
          </a:xfrm>
          <a:prstGeom prst="rect">
            <a:avLst/>
          </a:prstGeom>
          <a:noFill/>
          <a:ln>
            <a:noFill/>
          </a:ln>
        </p:spPr>
      </p:pic>
      <p:sp>
        <p:nvSpPr>
          <p:cNvPr id="69" name="Google Shape;69;p16"/>
          <p:cNvSpPr/>
          <p:nvPr/>
        </p:nvSpPr>
        <p:spPr>
          <a:xfrm>
            <a:off x="0" y="150"/>
            <a:ext cx="9144000" cy="631800"/>
          </a:xfrm>
          <a:prstGeom prst="rect">
            <a:avLst/>
          </a:prstGeom>
          <a:solidFill>
            <a:srgbClr val="0051B5">
              <a:alpha val="8000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0" name="Google Shape;70;p16"/>
          <p:cNvPicPr preferRelativeResize="0"/>
          <p:nvPr/>
        </p:nvPicPr>
        <p:blipFill rotWithShape="1">
          <a:blip r:embed="rId3">
            <a:alphaModFix/>
          </a:blip>
          <a:srcRect b="0" l="0" r="0" t="0"/>
          <a:stretch/>
        </p:blipFill>
        <p:spPr>
          <a:xfrm>
            <a:off x="7972900" y="91200"/>
            <a:ext cx="1048248" cy="449400"/>
          </a:xfrm>
          <a:prstGeom prst="rect">
            <a:avLst/>
          </a:prstGeom>
          <a:noFill/>
          <a:ln>
            <a:noFill/>
          </a:ln>
        </p:spPr>
      </p:pic>
      <p:sp>
        <p:nvSpPr>
          <p:cNvPr id="71" name="Google Shape;71;p16"/>
          <p:cNvSpPr txBox="1"/>
          <p:nvPr>
            <p:ph idx="2" type="sldNum"/>
          </p:nvPr>
        </p:nvSpPr>
        <p:spPr>
          <a:xfrm>
            <a:off x="8472458" y="4749892"/>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1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74" name="Google Shape;74;p17"/>
          <p:cNvSpPr txBox="1"/>
          <p:nvPr>
            <p:ph idx="12" type="sldNum"/>
          </p:nvPr>
        </p:nvSpPr>
        <p:spPr>
          <a:xfrm>
            <a:off x="8472458" y="1515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75" name="Google Shape;75;p17"/>
          <p:cNvPicPr preferRelativeResize="0"/>
          <p:nvPr/>
        </p:nvPicPr>
        <p:blipFill rotWithShape="1">
          <a:blip r:embed="rId2">
            <a:alphaModFix/>
          </a:blip>
          <a:srcRect b="44626" l="0" r="0" t="43447"/>
          <a:stretch/>
        </p:blipFill>
        <p:spPr>
          <a:xfrm>
            <a:off x="0" y="0"/>
            <a:ext cx="9144003" cy="631799"/>
          </a:xfrm>
          <a:prstGeom prst="rect">
            <a:avLst/>
          </a:prstGeom>
          <a:noFill/>
          <a:ln>
            <a:noFill/>
          </a:ln>
        </p:spPr>
      </p:pic>
      <p:sp>
        <p:nvSpPr>
          <p:cNvPr id="76" name="Google Shape;76;p17"/>
          <p:cNvSpPr/>
          <p:nvPr/>
        </p:nvSpPr>
        <p:spPr>
          <a:xfrm>
            <a:off x="0" y="150"/>
            <a:ext cx="9144000" cy="631800"/>
          </a:xfrm>
          <a:prstGeom prst="rect">
            <a:avLst/>
          </a:prstGeom>
          <a:solidFill>
            <a:srgbClr val="0051B5">
              <a:alpha val="8000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17"/>
          <p:cNvSpPr txBox="1"/>
          <p:nvPr>
            <p:ph idx="2" type="sldNum"/>
          </p:nvPr>
        </p:nvSpPr>
        <p:spPr>
          <a:xfrm>
            <a:off x="8472458" y="4749892"/>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78" name="Google Shape;78;p17"/>
          <p:cNvSpPr txBox="1"/>
          <p:nvPr>
            <p:ph type="title"/>
          </p:nvPr>
        </p:nvSpPr>
        <p:spPr>
          <a:xfrm>
            <a:off x="91075" y="29700"/>
            <a:ext cx="76908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pic>
        <p:nvPicPr>
          <p:cNvPr id="79" name="Google Shape;79;p17"/>
          <p:cNvPicPr preferRelativeResize="0"/>
          <p:nvPr/>
        </p:nvPicPr>
        <p:blipFill rotWithShape="1">
          <a:blip r:embed="rId3">
            <a:alphaModFix/>
          </a:blip>
          <a:srcRect b="0" l="0" r="0" t="0"/>
          <a:stretch/>
        </p:blipFill>
        <p:spPr>
          <a:xfrm>
            <a:off x="7972900" y="91200"/>
            <a:ext cx="1048248" cy="4494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0" name="Shape 80"/>
        <p:cNvGrpSpPr/>
        <p:nvPr/>
      </p:nvGrpSpPr>
      <p:grpSpPr>
        <a:xfrm>
          <a:off x="0" y="0"/>
          <a:ext cx="0" cy="0"/>
          <a:chOff x="0" y="0"/>
          <a:chExt cx="0" cy="0"/>
        </a:xfrm>
      </p:grpSpPr>
      <p:sp>
        <p:nvSpPr>
          <p:cNvPr id="81" name="Google Shape;81;p1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82" name="Google Shape;82;p1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83" name="Google Shape;83;p18"/>
          <p:cNvSpPr txBox="1"/>
          <p:nvPr>
            <p:ph idx="12" type="sldNum"/>
          </p:nvPr>
        </p:nvSpPr>
        <p:spPr>
          <a:xfrm>
            <a:off x="8472458" y="1515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84" name="Google Shape;84;p18"/>
          <p:cNvPicPr preferRelativeResize="0"/>
          <p:nvPr/>
        </p:nvPicPr>
        <p:blipFill rotWithShape="1">
          <a:blip r:embed="rId2">
            <a:alphaModFix/>
          </a:blip>
          <a:srcRect b="44626" l="0" r="0" t="43447"/>
          <a:stretch/>
        </p:blipFill>
        <p:spPr>
          <a:xfrm>
            <a:off x="0" y="0"/>
            <a:ext cx="9144003" cy="631799"/>
          </a:xfrm>
          <a:prstGeom prst="rect">
            <a:avLst/>
          </a:prstGeom>
          <a:noFill/>
          <a:ln>
            <a:noFill/>
          </a:ln>
        </p:spPr>
      </p:pic>
      <p:sp>
        <p:nvSpPr>
          <p:cNvPr id="85" name="Google Shape;85;p18"/>
          <p:cNvSpPr/>
          <p:nvPr/>
        </p:nvSpPr>
        <p:spPr>
          <a:xfrm>
            <a:off x="0" y="150"/>
            <a:ext cx="9144000" cy="631800"/>
          </a:xfrm>
          <a:prstGeom prst="rect">
            <a:avLst/>
          </a:prstGeom>
          <a:solidFill>
            <a:srgbClr val="0051B5">
              <a:alpha val="8000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18"/>
          <p:cNvSpPr txBox="1"/>
          <p:nvPr>
            <p:ph idx="3" type="sldNum"/>
          </p:nvPr>
        </p:nvSpPr>
        <p:spPr>
          <a:xfrm>
            <a:off x="8472458" y="4749892"/>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87" name="Google Shape;87;p18"/>
          <p:cNvSpPr txBox="1"/>
          <p:nvPr>
            <p:ph type="title"/>
          </p:nvPr>
        </p:nvSpPr>
        <p:spPr>
          <a:xfrm>
            <a:off x="91075" y="29700"/>
            <a:ext cx="76908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pic>
        <p:nvPicPr>
          <p:cNvPr id="88" name="Google Shape;88;p18"/>
          <p:cNvPicPr preferRelativeResize="0"/>
          <p:nvPr/>
        </p:nvPicPr>
        <p:blipFill rotWithShape="1">
          <a:blip r:embed="rId3">
            <a:alphaModFix/>
          </a:blip>
          <a:srcRect b="0" l="0" r="0" t="0"/>
          <a:stretch/>
        </p:blipFill>
        <p:spPr>
          <a:xfrm>
            <a:off x="7972900" y="91200"/>
            <a:ext cx="1048248" cy="4494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9" name="Shape 89"/>
        <p:cNvGrpSpPr/>
        <p:nvPr/>
      </p:nvGrpSpPr>
      <p:grpSpPr>
        <a:xfrm>
          <a:off x="0" y="0"/>
          <a:ext cx="0" cy="0"/>
          <a:chOff x="0" y="0"/>
          <a:chExt cx="0" cy="0"/>
        </a:xfrm>
      </p:grpSpPr>
      <p:sp>
        <p:nvSpPr>
          <p:cNvPr id="90" name="Google Shape;90;p19"/>
          <p:cNvSpPr txBox="1"/>
          <p:nvPr>
            <p:ph idx="12" type="sldNum"/>
          </p:nvPr>
        </p:nvSpPr>
        <p:spPr>
          <a:xfrm>
            <a:off x="8472458" y="1515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91" name="Google Shape;91;p19"/>
          <p:cNvPicPr preferRelativeResize="0"/>
          <p:nvPr/>
        </p:nvPicPr>
        <p:blipFill rotWithShape="1">
          <a:blip r:embed="rId2">
            <a:alphaModFix/>
          </a:blip>
          <a:srcRect b="44626" l="0" r="0" t="43447"/>
          <a:stretch/>
        </p:blipFill>
        <p:spPr>
          <a:xfrm>
            <a:off x="0" y="0"/>
            <a:ext cx="9144003" cy="631799"/>
          </a:xfrm>
          <a:prstGeom prst="rect">
            <a:avLst/>
          </a:prstGeom>
          <a:noFill/>
          <a:ln>
            <a:noFill/>
          </a:ln>
        </p:spPr>
      </p:pic>
      <p:sp>
        <p:nvSpPr>
          <p:cNvPr id="92" name="Google Shape;92;p19"/>
          <p:cNvSpPr/>
          <p:nvPr/>
        </p:nvSpPr>
        <p:spPr>
          <a:xfrm>
            <a:off x="0" y="150"/>
            <a:ext cx="9144000" cy="631800"/>
          </a:xfrm>
          <a:prstGeom prst="rect">
            <a:avLst/>
          </a:prstGeom>
          <a:solidFill>
            <a:srgbClr val="0051B5">
              <a:alpha val="8000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19"/>
          <p:cNvSpPr txBox="1"/>
          <p:nvPr>
            <p:ph idx="2" type="sldNum"/>
          </p:nvPr>
        </p:nvSpPr>
        <p:spPr>
          <a:xfrm>
            <a:off x="8472458" y="4749892"/>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94" name="Google Shape;94;p19"/>
          <p:cNvSpPr txBox="1"/>
          <p:nvPr>
            <p:ph type="title"/>
          </p:nvPr>
        </p:nvSpPr>
        <p:spPr>
          <a:xfrm>
            <a:off x="91075" y="29700"/>
            <a:ext cx="76908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pic>
        <p:nvPicPr>
          <p:cNvPr id="95" name="Google Shape;95;p19"/>
          <p:cNvPicPr preferRelativeResize="0"/>
          <p:nvPr/>
        </p:nvPicPr>
        <p:blipFill rotWithShape="1">
          <a:blip r:embed="rId3">
            <a:alphaModFix/>
          </a:blip>
          <a:srcRect b="0" l="0" r="0" t="0"/>
          <a:stretch/>
        </p:blipFill>
        <p:spPr>
          <a:xfrm>
            <a:off x="7972900" y="91200"/>
            <a:ext cx="1048248" cy="44940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6" name="Shape 96"/>
        <p:cNvGrpSpPr/>
        <p:nvPr/>
      </p:nvGrpSpPr>
      <p:grpSpPr>
        <a:xfrm>
          <a:off x="0" y="0"/>
          <a:ext cx="0" cy="0"/>
          <a:chOff x="0" y="0"/>
          <a:chExt cx="0" cy="0"/>
        </a:xfrm>
      </p:grpSpPr>
      <p:sp>
        <p:nvSpPr>
          <p:cNvPr id="97" name="Google Shape;97;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gradFill>
          <a:gsLst>
            <a:gs pos="0">
              <a:srgbClr val="0051B5"/>
            </a:gs>
            <a:gs pos="100000">
              <a:srgbClr val="81E9F6"/>
            </a:gs>
          </a:gsLst>
          <a:lin ang="0" scaled="0"/>
        </a:gradFill>
      </p:bgPr>
    </p:bg>
    <p:spTree>
      <p:nvGrpSpPr>
        <p:cNvPr id="98" name="Shape 98"/>
        <p:cNvGrpSpPr/>
        <p:nvPr/>
      </p:nvGrpSpPr>
      <p:grpSpPr>
        <a:xfrm>
          <a:off x="0" y="0"/>
          <a:ext cx="0" cy="0"/>
          <a:chOff x="0" y="0"/>
          <a:chExt cx="0" cy="0"/>
        </a:xfrm>
      </p:grpSpPr>
      <p:pic>
        <p:nvPicPr>
          <p:cNvPr id="99" name="Google Shape;99;p21"/>
          <p:cNvPicPr preferRelativeResize="0"/>
          <p:nvPr/>
        </p:nvPicPr>
        <p:blipFill rotWithShape="1">
          <a:blip r:embed="rId2">
            <a:alphaModFix/>
          </a:blip>
          <a:srcRect b="16506" l="0" r="0" t="0"/>
          <a:stretch/>
        </p:blipFill>
        <p:spPr>
          <a:xfrm>
            <a:off x="10325" y="720375"/>
            <a:ext cx="9144003" cy="4423124"/>
          </a:xfrm>
          <a:prstGeom prst="rect">
            <a:avLst/>
          </a:prstGeom>
          <a:noFill/>
          <a:ln>
            <a:noFill/>
          </a:ln>
        </p:spPr>
      </p:pic>
      <p:pic>
        <p:nvPicPr>
          <p:cNvPr id="100" name="Google Shape;100;p21"/>
          <p:cNvPicPr preferRelativeResize="0"/>
          <p:nvPr/>
        </p:nvPicPr>
        <p:blipFill rotWithShape="1">
          <a:blip r:embed="rId3">
            <a:alphaModFix/>
          </a:blip>
          <a:srcRect b="0" l="0" r="0" t="0"/>
          <a:stretch/>
        </p:blipFill>
        <p:spPr>
          <a:xfrm>
            <a:off x="1383013" y="3043725"/>
            <a:ext cx="6398624" cy="1518250"/>
          </a:xfrm>
          <a:prstGeom prst="rect">
            <a:avLst/>
          </a:prstGeom>
          <a:noFill/>
          <a:ln>
            <a:noFill/>
          </a:ln>
        </p:spPr>
      </p:pic>
      <p:sp>
        <p:nvSpPr>
          <p:cNvPr id="101" name="Google Shape;101;p21"/>
          <p:cNvSpPr/>
          <p:nvPr/>
        </p:nvSpPr>
        <p:spPr>
          <a:xfrm>
            <a:off x="0" y="0"/>
            <a:ext cx="9144000" cy="5143500"/>
          </a:xfrm>
          <a:prstGeom prst="rect">
            <a:avLst/>
          </a:prstGeom>
          <a:solidFill>
            <a:srgbClr val="0051B5">
              <a:alpha val="8000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2" name="Google Shape;102;p21"/>
          <p:cNvPicPr preferRelativeResize="0"/>
          <p:nvPr/>
        </p:nvPicPr>
        <p:blipFill rotWithShape="1">
          <a:blip r:embed="rId4">
            <a:alphaModFix/>
          </a:blip>
          <a:srcRect b="0" l="0" r="0" t="0"/>
          <a:stretch/>
        </p:blipFill>
        <p:spPr>
          <a:xfrm>
            <a:off x="1227538" y="1137939"/>
            <a:ext cx="6688927" cy="286762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theme" Target="../theme/theme1.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14.png"/><Relationship Id="rId5"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image" Target="../media/image33.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3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 Id="rId3" Type="http://schemas.openxmlformats.org/officeDocument/2006/relationships/image" Target="../media/image2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 Id="rId3" Type="http://schemas.openxmlformats.org/officeDocument/2006/relationships/image" Target="../media/image3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 Id="rId3" Type="http://schemas.openxmlformats.org/officeDocument/2006/relationships/image" Target="../media/image3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 Id="rId3" Type="http://schemas.openxmlformats.org/officeDocument/2006/relationships/image" Target="../media/image2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8.xml"/><Relationship Id="rId3"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 Id="rId3" Type="http://schemas.openxmlformats.org/officeDocument/2006/relationships/image" Target="../media/image2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0.xml"/><Relationship Id="rId3" Type="http://schemas.openxmlformats.org/officeDocument/2006/relationships/hyperlink" Target="https://github.com/karmada-io/karmada/tree/master/docs/proposals/scheduling/521-scheduler-estimator" TargetMode="External"/><Relationship Id="rId4" Type="http://schemas.openxmlformats.org/officeDocument/2006/relationships/image" Target="../media/image2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1.xml"/><Relationship Id="rId3" Type="http://schemas.openxmlformats.org/officeDocument/2006/relationships/image" Target="../media/image2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2.xml"/><Relationship Id="rId3" Type="http://schemas.openxmlformats.org/officeDocument/2006/relationships/image" Target="../media/image2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4.xml"/><Relationship Id="rId3" Type="http://schemas.openxmlformats.org/officeDocument/2006/relationships/hyperlink" Target="https://github.com/karmada-io/karmada/pull/4993" TargetMode="External"/><Relationship Id="rId4" Type="http://schemas.openxmlformats.org/officeDocument/2006/relationships/image" Target="../media/image2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15.png"/><Relationship Id="rId4" Type="http://schemas.openxmlformats.org/officeDocument/2006/relationships/image" Target="../media/image2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3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1"/>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latin typeface="Calibri"/>
                <a:ea typeface="Calibri"/>
                <a:cs typeface="Calibri"/>
                <a:sym typeface="Calibri"/>
              </a:rPr>
              <a:t>Bend the GPU Growth Curve with Scheduler</a:t>
            </a:r>
            <a:endParaRPr b="1">
              <a:latin typeface="Calibri"/>
              <a:ea typeface="Calibri"/>
              <a:cs typeface="Calibri"/>
              <a:sym typeface="Calibri"/>
            </a:endParaRPr>
          </a:p>
          <a:p>
            <a:pPr indent="0" lvl="0" marL="0" rtl="0" algn="l">
              <a:spcBef>
                <a:spcPts val="0"/>
              </a:spcBef>
              <a:spcAft>
                <a:spcPts val="0"/>
              </a:spcAft>
              <a:buClr>
                <a:schemeClr val="dk1"/>
              </a:buClr>
              <a:buSzPct val="39285"/>
              <a:buFont typeface="Arial"/>
              <a:buNone/>
            </a:pPr>
            <a:r>
              <a:t/>
            </a:r>
            <a:endParaRPr/>
          </a:p>
          <a:p>
            <a:pPr indent="0" lvl="0" marL="0" rtl="0" algn="l">
              <a:spcBef>
                <a:spcPts val="0"/>
              </a:spcBef>
              <a:spcAft>
                <a:spcPts val="0"/>
              </a:spcAft>
              <a:buNone/>
            </a:pPr>
            <a:r>
              <a:t/>
            </a:r>
            <a:endParaRPr b="1">
              <a:latin typeface="Calibri"/>
              <a:ea typeface="Calibri"/>
              <a:cs typeface="Calibri"/>
              <a:sym typeface="Calibri"/>
            </a:endParaRPr>
          </a:p>
        </p:txBody>
      </p:sp>
      <p:sp>
        <p:nvSpPr>
          <p:cNvPr id="192" name="Google Shape;192;p31"/>
          <p:cNvSpPr/>
          <p:nvPr/>
        </p:nvSpPr>
        <p:spPr>
          <a:xfrm>
            <a:off x="145672" y="718815"/>
            <a:ext cx="4352700" cy="4352700"/>
          </a:xfrm>
          <a:prstGeom prst="ellipse">
            <a:avLst/>
          </a:prstGeom>
          <a:solidFill>
            <a:srgbClr val="A1C2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1"/>
          <p:cNvSpPr/>
          <p:nvPr/>
        </p:nvSpPr>
        <p:spPr>
          <a:xfrm>
            <a:off x="1133519" y="526200"/>
            <a:ext cx="2388000" cy="2388000"/>
          </a:xfrm>
          <a:prstGeom prst="ellipse">
            <a:avLst/>
          </a:prstGeom>
          <a:solidFill>
            <a:srgbClr val="0E63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1"/>
          <p:cNvSpPr txBox="1"/>
          <p:nvPr/>
        </p:nvSpPr>
        <p:spPr>
          <a:xfrm>
            <a:off x="1579657" y="857345"/>
            <a:ext cx="1464600" cy="72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999999"/>
                </a:solidFill>
                <a:latin typeface="Roboto"/>
                <a:ea typeface="Roboto"/>
                <a:cs typeface="Roboto"/>
                <a:sym typeface="Roboto"/>
              </a:rPr>
              <a:t>Built-in Observability</a:t>
            </a:r>
            <a:endParaRPr b="1">
              <a:solidFill>
                <a:srgbClr val="999999"/>
              </a:solidFill>
              <a:latin typeface="Roboto"/>
              <a:ea typeface="Roboto"/>
              <a:cs typeface="Roboto"/>
              <a:sym typeface="Roboto"/>
            </a:endParaRPr>
          </a:p>
        </p:txBody>
      </p:sp>
      <p:sp>
        <p:nvSpPr>
          <p:cNvPr id="195" name="Google Shape;195;p31"/>
          <p:cNvSpPr/>
          <p:nvPr/>
        </p:nvSpPr>
        <p:spPr>
          <a:xfrm>
            <a:off x="2267164" y="1337270"/>
            <a:ext cx="2388000" cy="2388000"/>
          </a:xfrm>
          <a:prstGeom prst="ellipse">
            <a:avLst/>
          </a:prstGeom>
          <a:solidFill>
            <a:srgbClr val="307A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1"/>
          <p:cNvSpPr txBox="1"/>
          <p:nvPr/>
        </p:nvSpPr>
        <p:spPr>
          <a:xfrm>
            <a:off x="3131354" y="1917706"/>
            <a:ext cx="1464600" cy="72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rgbClr val="999999"/>
                </a:solidFill>
                <a:latin typeface="Roboto"/>
                <a:ea typeface="Roboto"/>
                <a:cs typeface="Roboto"/>
                <a:sym typeface="Roboto"/>
              </a:rPr>
              <a:t>Support ML Batch Workload</a:t>
            </a:r>
            <a:endParaRPr b="1" sz="1500">
              <a:solidFill>
                <a:srgbClr val="999999"/>
              </a:solidFill>
              <a:latin typeface="Roboto"/>
              <a:ea typeface="Roboto"/>
              <a:cs typeface="Roboto"/>
              <a:sym typeface="Roboto"/>
            </a:endParaRPr>
          </a:p>
        </p:txBody>
      </p:sp>
      <p:sp>
        <p:nvSpPr>
          <p:cNvPr id="197" name="Google Shape;197;p31"/>
          <p:cNvSpPr/>
          <p:nvPr/>
        </p:nvSpPr>
        <p:spPr>
          <a:xfrm>
            <a:off x="1815912" y="2676418"/>
            <a:ext cx="2388000" cy="2388000"/>
          </a:xfrm>
          <a:prstGeom prst="ellipse">
            <a:avLst/>
          </a:prstGeom>
          <a:solidFill>
            <a:srgbClr val="094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1"/>
          <p:cNvSpPr txBox="1"/>
          <p:nvPr/>
        </p:nvSpPr>
        <p:spPr>
          <a:xfrm>
            <a:off x="2707921" y="3588734"/>
            <a:ext cx="1464600" cy="72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chemeClr val="lt1"/>
                </a:solidFill>
                <a:latin typeface="Roboto"/>
                <a:ea typeface="Roboto"/>
                <a:cs typeface="Roboto"/>
                <a:sym typeface="Roboto"/>
              </a:rPr>
              <a:t>Designed</a:t>
            </a:r>
            <a:r>
              <a:rPr b="1" lang="en" sz="1500">
                <a:solidFill>
                  <a:schemeClr val="lt1"/>
                </a:solidFill>
                <a:latin typeface="Roboto"/>
                <a:ea typeface="Roboto"/>
                <a:cs typeface="Roboto"/>
                <a:sym typeface="Roboto"/>
              </a:rPr>
              <a:t> for</a:t>
            </a:r>
            <a:endParaRPr b="1" sz="1500">
              <a:solidFill>
                <a:schemeClr val="lt1"/>
              </a:solidFill>
              <a:latin typeface="Roboto"/>
              <a:ea typeface="Roboto"/>
              <a:cs typeface="Roboto"/>
              <a:sym typeface="Roboto"/>
            </a:endParaRPr>
          </a:p>
          <a:p>
            <a:pPr indent="0" lvl="0" marL="0" rtl="0" algn="ctr">
              <a:spcBef>
                <a:spcPts val="0"/>
              </a:spcBef>
              <a:spcAft>
                <a:spcPts val="0"/>
              </a:spcAft>
              <a:buNone/>
            </a:pPr>
            <a:r>
              <a:rPr b="1" lang="en" sz="1500">
                <a:solidFill>
                  <a:schemeClr val="lt1"/>
                </a:solidFill>
                <a:latin typeface="Roboto"/>
                <a:ea typeface="Roboto"/>
                <a:cs typeface="Roboto"/>
                <a:sym typeface="Roboto"/>
              </a:rPr>
              <a:t>Multi-Cluster, Multi-Tenancy </a:t>
            </a:r>
            <a:endParaRPr b="1" sz="1500">
              <a:solidFill>
                <a:schemeClr val="lt1"/>
              </a:solidFill>
              <a:latin typeface="Roboto"/>
              <a:ea typeface="Roboto"/>
              <a:cs typeface="Roboto"/>
              <a:sym typeface="Roboto"/>
            </a:endParaRPr>
          </a:p>
        </p:txBody>
      </p:sp>
      <p:sp>
        <p:nvSpPr>
          <p:cNvPr id="199" name="Google Shape;199;p31"/>
          <p:cNvSpPr/>
          <p:nvPr/>
        </p:nvSpPr>
        <p:spPr>
          <a:xfrm>
            <a:off x="431601" y="2676528"/>
            <a:ext cx="2388000" cy="2388000"/>
          </a:xfrm>
          <a:prstGeom prst="ellipse">
            <a:avLst/>
          </a:prstGeom>
          <a:solidFill>
            <a:srgbClr val="0C57D3">
              <a:alpha val="49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1"/>
          <p:cNvSpPr txBox="1"/>
          <p:nvPr/>
        </p:nvSpPr>
        <p:spPr>
          <a:xfrm>
            <a:off x="515617" y="3570846"/>
            <a:ext cx="1464600" cy="72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rgbClr val="999999"/>
                </a:solidFill>
                <a:latin typeface="Roboto"/>
                <a:ea typeface="Roboto"/>
                <a:cs typeface="Roboto"/>
                <a:sym typeface="Roboto"/>
              </a:rPr>
              <a:t>Ease of Maintainability</a:t>
            </a:r>
            <a:endParaRPr b="1" sz="1500">
              <a:solidFill>
                <a:srgbClr val="999999"/>
              </a:solidFill>
              <a:latin typeface="Roboto"/>
              <a:ea typeface="Roboto"/>
              <a:cs typeface="Roboto"/>
              <a:sym typeface="Roboto"/>
            </a:endParaRPr>
          </a:p>
        </p:txBody>
      </p:sp>
      <p:sp>
        <p:nvSpPr>
          <p:cNvPr id="201" name="Google Shape;201;p31"/>
          <p:cNvSpPr/>
          <p:nvPr/>
        </p:nvSpPr>
        <p:spPr>
          <a:xfrm>
            <a:off x="1" y="1337236"/>
            <a:ext cx="2388000" cy="2388000"/>
          </a:xfrm>
          <a:prstGeom prst="ellipse">
            <a:avLst/>
          </a:prstGeom>
          <a:solidFill>
            <a:srgbClr val="0D5CDF">
              <a:alpha val="49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1"/>
          <p:cNvSpPr txBox="1"/>
          <p:nvPr/>
        </p:nvSpPr>
        <p:spPr>
          <a:xfrm>
            <a:off x="263310" y="1914119"/>
            <a:ext cx="1464600" cy="72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500">
                <a:solidFill>
                  <a:srgbClr val="999999"/>
                </a:solidFill>
                <a:latin typeface="Roboto"/>
                <a:ea typeface="Roboto"/>
                <a:cs typeface="Roboto"/>
                <a:sym typeface="Roboto"/>
              </a:rPr>
              <a:t>Collaborative &amp; Active Open source Community</a:t>
            </a:r>
            <a:endParaRPr b="1" sz="1500">
              <a:solidFill>
                <a:srgbClr val="999999"/>
              </a:solidFill>
              <a:latin typeface="Roboto"/>
              <a:ea typeface="Roboto"/>
              <a:cs typeface="Roboto"/>
              <a:sym typeface="Roboto"/>
            </a:endParaRPr>
          </a:p>
        </p:txBody>
      </p:sp>
      <p:sp>
        <p:nvSpPr>
          <p:cNvPr id="203" name="Google Shape;203;p31"/>
          <p:cNvSpPr/>
          <p:nvPr/>
        </p:nvSpPr>
        <p:spPr>
          <a:xfrm>
            <a:off x="1523027" y="1981648"/>
            <a:ext cx="1743600" cy="1743600"/>
          </a:xfrm>
          <a:prstGeom prst="ellipse">
            <a:avLst/>
          </a:prstGeom>
          <a:solidFill>
            <a:srgbClr val="A1C2F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rgbClr val="FCEF7B"/>
                </a:solidFill>
              </a:rPr>
              <a:t>A 10/10 Scheduler🏆</a:t>
            </a:r>
            <a:endParaRPr b="1" sz="1700">
              <a:solidFill>
                <a:srgbClr val="FCEF7B"/>
              </a:solidFill>
            </a:endParaRPr>
          </a:p>
        </p:txBody>
      </p:sp>
      <p:sp>
        <p:nvSpPr>
          <p:cNvPr id="204" name="Google Shape;204;p31"/>
          <p:cNvSpPr txBox="1"/>
          <p:nvPr/>
        </p:nvSpPr>
        <p:spPr>
          <a:xfrm>
            <a:off x="4655175" y="1586650"/>
            <a:ext cx="4352700" cy="15639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dk1"/>
              </a:buClr>
              <a:buSzPts val="1600"/>
              <a:buChar char="●"/>
            </a:pPr>
            <a:r>
              <a:rPr lang="en" sz="1600">
                <a:solidFill>
                  <a:schemeClr val="dk1"/>
                </a:solidFill>
              </a:rPr>
              <a:t>Features to increase cluster resource utility</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rPr>
              <a:t>Multi-cluster federation</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rPr>
              <a:t>Workload/Job Queuing </a:t>
            </a:r>
            <a:endParaRPr sz="1600">
              <a:solidFill>
                <a:schemeClr val="dk1"/>
              </a:solidFill>
            </a:endParaRPr>
          </a:p>
          <a:p>
            <a:pPr indent="0" lvl="0" marL="457200" rtl="0" algn="l">
              <a:lnSpc>
                <a:spcPct val="115000"/>
              </a:lnSpc>
              <a:spcBef>
                <a:spcPts val="0"/>
              </a:spcBef>
              <a:spcAft>
                <a:spcPts val="0"/>
              </a:spcAft>
              <a:buNone/>
            </a:pPr>
            <a:r>
              <a:rPr lang="en" sz="1600">
                <a:solidFill>
                  <a:schemeClr val="dk1"/>
                </a:solidFill>
              </a:rPr>
              <a:t>Quota-based </a:t>
            </a:r>
            <a:r>
              <a:rPr lang="en" sz="1600">
                <a:solidFill>
                  <a:schemeClr val="dk1"/>
                </a:solidFill>
              </a:rPr>
              <a:t>budgeting</a:t>
            </a:r>
            <a:r>
              <a:rPr lang="en" sz="1600">
                <a:solidFill>
                  <a:schemeClr val="dk1"/>
                </a:solidFill>
              </a:rPr>
              <a:t> → Time-based</a:t>
            </a:r>
            <a:endParaRPr sz="16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2"/>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In-Cluster vs. Cross-Cluster (Federated) Scheduler</a:t>
            </a:r>
            <a:endParaRPr b="1">
              <a:latin typeface="Calibri"/>
              <a:ea typeface="Calibri"/>
              <a:cs typeface="Calibri"/>
              <a:sym typeface="Calibri"/>
            </a:endParaRPr>
          </a:p>
        </p:txBody>
      </p:sp>
      <p:sp>
        <p:nvSpPr>
          <p:cNvPr id="210" name="Google Shape;210;p32"/>
          <p:cNvSpPr txBox="1"/>
          <p:nvPr/>
        </p:nvSpPr>
        <p:spPr>
          <a:xfrm>
            <a:off x="794775" y="1058200"/>
            <a:ext cx="26499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2"/>
                </a:solidFill>
              </a:rPr>
              <a:t>In-Cluster Scheduler</a:t>
            </a:r>
            <a:endParaRPr sz="1800">
              <a:solidFill>
                <a:schemeClr val="dk2"/>
              </a:solidFill>
            </a:endParaRPr>
          </a:p>
        </p:txBody>
      </p:sp>
      <p:pic>
        <p:nvPicPr>
          <p:cNvPr id="211" name="Google Shape;211;p32"/>
          <p:cNvPicPr preferRelativeResize="0"/>
          <p:nvPr/>
        </p:nvPicPr>
        <p:blipFill>
          <a:blip r:embed="rId3">
            <a:alphaModFix/>
          </a:blip>
          <a:stretch>
            <a:fillRect/>
          </a:stretch>
        </p:blipFill>
        <p:spPr>
          <a:xfrm>
            <a:off x="1988700" y="1843775"/>
            <a:ext cx="261850" cy="261850"/>
          </a:xfrm>
          <a:prstGeom prst="rect">
            <a:avLst/>
          </a:prstGeom>
          <a:noFill/>
          <a:ln>
            <a:noFill/>
          </a:ln>
        </p:spPr>
      </p:pic>
      <p:grpSp>
        <p:nvGrpSpPr>
          <p:cNvPr id="212" name="Google Shape;212;p32"/>
          <p:cNvGrpSpPr/>
          <p:nvPr/>
        </p:nvGrpSpPr>
        <p:grpSpPr>
          <a:xfrm>
            <a:off x="1783075" y="1560363"/>
            <a:ext cx="587125" cy="139500"/>
            <a:chOff x="1825913" y="1560375"/>
            <a:chExt cx="587125" cy="139500"/>
          </a:xfrm>
        </p:grpSpPr>
        <p:sp>
          <p:nvSpPr>
            <p:cNvPr id="213" name="Google Shape;213;p32"/>
            <p:cNvSpPr/>
            <p:nvPr/>
          </p:nvSpPr>
          <p:spPr>
            <a:xfrm>
              <a:off x="1825913" y="1560375"/>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4" name="Google Shape;214;p32"/>
            <p:cNvSpPr/>
            <p:nvPr/>
          </p:nvSpPr>
          <p:spPr>
            <a:xfrm>
              <a:off x="1974113" y="1560375"/>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5" name="Google Shape;215;p32"/>
            <p:cNvSpPr/>
            <p:nvPr/>
          </p:nvSpPr>
          <p:spPr>
            <a:xfrm>
              <a:off x="2122313" y="1560375"/>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6" name="Google Shape;216;p32"/>
            <p:cNvSpPr/>
            <p:nvPr/>
          </p:nvSpPr>
          <p:spPr>
            <a:xfrm>
              <a:off x="2264838" y="1560375"/>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217" name="Google Shape;217;p32"/>
          <p:cNvSpPr txBox="1"/>
          <p:nvPr/>
        </p:nvSpPr>
        <p:spPr>
          <a:xfrm>
            <a:off x="4072613" y="1430025"/>
            <a:ext cx="5487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solidFill>
                  <a:schemeClr val="dk2"/>
                </a:solidFill>
              </a:rPr>
              <a:t>Job</a:t>
            </a:r>
            <a:endParaRPr sz="1300">
              <a:solidFill>
                <a:schemeClr val="dk2"/>
              </a:solidFill>
            </a:endParaRPr>
          </a:p>
        </p:txBody>
      </p:sp>
      <p:sp>
        <p:nvSpPr>
          <p:cNvPr id="218" name="Google Shape;218;p32"/>
          <p:cNvSpPr txBox="1"/>
          <p:nvPr/>
        </p:nvSpPr>
        <p:spPr>
          <a:xfrm>
            <a:off x="4072613" y="1782250"/>
            <a:ext cx="5487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solidFill>
                  <a:schemeClr val="dk2"/>
                </a:solidFill>
              </a:rPr>
              <a:t>User</a:t>
            </a:r>
            <a:endParaRPr sz="1300">
              <a:solidFill>
                <a:schemeClr val="dk2"/>
              </a:solidFill>
            </a:endParaRPr>
          </a:p>
        </p:txBody>
      </p:sp>
      <p:grpSp>
        <p:nvGrpSpPr>
          <p:cNvPr id="219" name="Google Shape;219;p32"/>
          <p:cNvGrpSpPr/>
          <p:nvPr/>
        </p:nvGrpSpPr>
        <p:grpSpPr>
          <a:xfrm>
            <a:off x="1006550" y="2930350"/>
            <a:ext cx="444900" cy="837000"/>
            <a:chOff x="1006550" y="2930350"/>
            <a:chExt cx="444900" cy="837000"/>
          </a:xfrm>
        </p:grpSpPr>
        <p:sp>
          <p:nvSpPr>
            <p:cNvPr id="220" name="Google Shape;220;p32"/>
            <p:cNvSpPr/>
            <p:nvPr/>
          </p:nvSpPr>
          <p:spPr>
            <a:xfrm>
              <a:off x="1006550" y="2930350"/>
              <a:ext cx="444900" cy="837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1" name="Google Shape;221;p32"/>
            <p:cNvSpPr/>
            <p:nvPr/>
          </p:nvSpPr>
          <p:spPr>
            <a:xfrm>
              <a:off x="1006550"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2" name="Google Shape;222;p32"/>
            <p:cNvSpPr/>
            <p:nvPr/>
          </p:nvSpPr>
          <p:spPr>
            <a:xfrm>
              <a:off x="1006550"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3" name="Google Shape;223;p32"/>
            <p:cNvSpPr/>
            <p:nvPr/>
          </p:nvSpPr>
          <p:spPr>
            <a:xfrm>
              <a:off x="1006550"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4" name="Google Shape;224;p32"/>
            <p:cNvSpPr/>
            <p:nvPr/>
          </p:nvSpPr>
          <p:spPr>
            <a:xfrm>
              <a:off x="1006550"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5" name="Google Shape;225;p32"/>
            <p:cNvSpPr/>
            <p:nvPr/>
          </p:nvSpPr>
          <p:spPr>
            <a:xfrm>
              <a:off x="1006550" y="3488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6" name="Google Shape;226;p32"/>
            <p:cNvSpPr/>
            <p:nvPr/>
          </p:nvSpPr>
          <p:spPr>
            <a:xfrm>
              <a:off x="1006550" y="3627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7" name="Google Shape;227;p32"/>
            <p:cNvSpPr/>
            <p:nvPr/>
          </p:nvSpPr>
          <p:spPr>
            <a:xfrm>
              <a:off x="1154750"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8" name="Google Shape;228;p32"/>
            <p:cNvSpPr/>
            <p:nvPr/>
          </p:nvSpPr>
          <p:spPr>
            <a:xfrm>
              <a:off x="1154750"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9" name="Google Shape;229;p32"/>
            <p:cNvSpPr/>
            <p:nvPr/>
          </p:nvSpPr>
          <p:spPr>
            <a:xfrm>
              <a:off x="1154750"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0" name="Google Shape;230;p32"/>
            <p:cNvSpPr/>
            <p:nvPr/>
          </p:nvSpPr>
          <p:spPr>
            <a:xfrm>
              <a:off x="1154750"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1" name="Google Shape;231;p32"/>
            <p:cNvSpPr/>
            <p:nvPr/>
          </p:nvSpPr>
          <p:spPr>
            <a:xfrm>
              <a:off x="1154750" y="3488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2" name="Google Shape;232;p32"/>
            <p:cNvSpPr/>
            <p:nvPr/>
          </p:nvSpPr>
          <p:spPr>
            <a:xfrm>
              <a:off x="1154750" y="3627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3" name="Google Shape;233;p32"/>
            <p:cNvSpPr/>
            <p:nvPr/>
          </p:nvSpPr>
          <p:spPr>
            <a:xfrm>
              <a:off x="1302950"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4" name="Google Shape;234;p32"/>
            <p:cNvSpPr/>
            <p:nvPr/>
          </p:nvSpPr>
          <p:spPr>
            <a:xfrm>
              <a:off x="1302950"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5" name="Google Shape;235;p32"/>
            <p:cNvSpPr/>
            <p:nvPr/>
          </p:nvSpPr>
          <p:spPr>
            <a:xfrm>
              <a:off x="1302950" y="3209350"/>
              <a:ext cx="148200" cy="13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6" name="Google Shape;236;p32"/>
            <p:cNvSpPr/>
            <p:nvPr/>
          </p:nvSpPr>
          <p:spPr>
            <a:xfrm>
              <a:off x="1302950" y="3348850"/>
              <a:ext cx="148200" cy="13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7" name="Google Shape;237;p32"/>
            <p:cNvSpPr/>
            <p:nvPr/>
          </p:nvSpPr>
          <p:spPr>
            <a:xfrm>
              <a:off x="1302950" y="3488350"/>
              <a:ext cx="148200" cy="13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8" name="Google Shape;238;p32"/>
            <p:cNvSpPr/>
            <p:nvPr/>
          </p:nvSpPr>
          <p:spPr>
            <a:xfrm>
              <a:off x="1302950" y="3627850"/>
              <a:ext cx="148200" cy="13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239" name="Google Shape;239;p32"/>
          <p:cNvGrpSpPr/>
          <p:nvPr/>
        </p:nvGrpSpPr>
        <p:grpSpPr>
          <a:xfrm>
            <a:off x="1897175" y="2930350"/>
            <a:ext cx="444900" cy="837000"/>
            <a:chOff x="1897175" y="2930350"/>
            <a:chExt cx="444900" cy="837000"/>
          </a:xfrm>
        </p:grpSpPr>
        <p:sp>
          <p:nvSpPr>
            <p:cNvPr id="240" name="Google Shape;240;p32"/>
            <p:cNvSpPr/>
            <p:nvPr/>
          </p:nvSpPr>
          <p:spPr>
            <a:xfrm>
              <a:off x="1897175" y="2930350"/>
              <a:ext cx="444900" cy="837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1" name="Google Shape;241;p32"/>
            <p:cNvSpPr/>
            <p:nvPr/>
          </p:nvSpPr>
          <p:spPr>
            <a:xfrm>
              <a:off x="1897175"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2" name="Google Shape;242;p32"/>
            <p:cNvSpPr/>
            <p:nvPr/>
          </p:nvSpPr>
          <p:spPr>
            <a:xfrm>
              <a:off x="1897175"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3" name="Google Shape;243;p32"/>
            <p:cNvSpPr/>
            <p:nvPr/>
          </p:nvSpPr>
          <p:spPr>
            <a:xfrm>
              <a:off x="1897175"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4" name="Google Shape;244;p32"/>
            <p:cNvSpPr/>
            <p:nvPr/>
          </p:nvSpPr>
          <p:spPr>
            <a:xfrm>
              <a:off x="1897175"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5" name="Google Shape;245;p32"/>
            <p:cNvSpPr/>
            <p:nvPr/>
          </p:nvSpPr>
          <p:spPr>
            <a:xfrm>
              <a:off x="1897175" y="3488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6" name="Google Shape;246;p32"/>
            <p:cNvSpPr/>
            <p:nvPr/>
          </p:nvSpPr>
          <p:spPr>
            <a:xfrm>
              <a:off x="1897175" y="3627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7" name="Google Shape;247;p32"/>
            <p:cNvSpPr/>
            <p:nvPr/>
          </p:nvSpPr>
          <p:spPr>
            <a:xfrm>
              <a:off x="2045375"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8" name="Google Shape;248;p32"/>
            <p:cNvSpPr/>
            <p:nvPr/>
          </p:nvSpPr>
          <p:spPr>
            <a:xfrm>
              <a:off x="2045375"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9" name="Google Shape;249;p32"/>
            <p:cNvSpPr/>
            <p:nvPr/>
          </p:nvSpPr>
          <p:spPr>
            <a:xfrm>
              <a:off x="2045375"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0" name="Google Shape;250;p32"/>
            <p:cNvSpPr/>
            <p:nvPr/>
          </p:nvSpPr>
          <p:spPr>
            <a:xfrm>
              <a:off x="2045375"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1" name="Google Shape;251;p32"/>
            <p:cNvSpPr/>
            <p:nvPr/>
          </p:nvSpPr>
          <p:spPr>
            <a:xfrm>
              <a:off x="2045375" y="3488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2" name="Google Shape;252;p32"/>
            <p:cNvSpPr/>
            <p:nvPr/>
          </p:nvSpPr>
          <p:spPr>
            <a:xfrm>
              <a:off x="2045375" y="3627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3" name="Google Shape;253;p32"/>
            <p:cNvSpPr/>
            <p:nvPr/>
          </p:nvSpPr>
          <p:spPr>
            <a:xfrm>
              <a:off x="2193575"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4" name="Google Shape;254;p32"/>
            <p:cNvSpPr/>
            <p:nvPr/>
          </p:nvSpPr>
          <p:spPr>
            <a:xfrm>
              <a:off x="2193575"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5" name="Google Shape;255;p32"/>
            <p:cNvSpPr/>
            <p:nvPr/>
          </p:nvSpPr>
          <p:spPr>
            <a:xfrm>
              <a:off x="2193575"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6" name="Google Shape;256;p32"/>
            <p:cNvSpPr/>
            <p:nvPr/>
          </p:nvSpPr>
          <p:spPr>
            <a:xfrm>
              <a:off x="2193575"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7" name="Google Shape;257;p32"/>
            <p:cNvSpPr/>
            <p:nvPr/>
          </p:nvSpPr>
          <p:spPr>
            <a:xfrm>
              <a:off x="2193575" y="3488350"/>
              <a:ext cx="148200" cy="13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8" name="Google Shape;258;p32"/>
            <p:cNvSpPr/>
            <p:nvPr/>
          </p:nvSpPr>
          <p:spPr>
            <a:xfrm>
              <a:off x="2193575" y="3627850"/>
              <a:ext cx="148200" cy="13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259" name="Google Shape;259;p32"/>
          <p:cNvGrpSpPr/>
          <p:nvPr/>
        </p:nvGrpSpPr>
        <p:grpSpPr>
          <a:xfrm>
            <a:off x="2787800" y="2930350"/>
            <a:ext cx="444900" cy="837000"/>
            <a:chOff x="2787800" y="2930350"/>
            <a:chExt cx="444900" cy="837000"/>
          </a:xfrm>
        </p:grpSpPr>
        <p:sp>
          <p:nvSpPr>
            <p:cNvPr id="260" name="Google Shape;260;p32"/>
            <p:cNvSpPr/>
            <p:nvPr/>
          </p:nvSpPr>
          <p:spPr>
            <a:xfrm>
              <a:off x="2787800" y="2930350"/>
              <a:ext cx="444900" cy="837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1" name="Google Shape;261;p32"/>
            <p:cNvSpPr/>
            <p:nvPr/>
          </p:nvSpPr>
          <p:spPr>
            <a:xfrm>
              <a:off x="2787800"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2" name="Google Shape;262;p32"/>
            <p:cNvSpPr/>
            <p:nvPr/>
          </p:nvSpPr>
          <p:spPr>
            <a:xfrm>
              <a:off x="2787800"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3" name="Google Shape;263;p32"/>
            <p:cNvSpPr/>
            <p:nvPr/>
          </p:nvSpPr>
          <p:spPr>
            <a:xfrm>
              <a:off x="2787800"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4" name="Google Shape;264;p32"/>
            <p:cNvSpPr/>
            <p:nvPr/>
          </p:nvSpPr>
          <p:spPr>
            <a:xfrm>
              <a:off x="2787800"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5" name="Google Shape;265;p32"/>
            <p:cNvSpPr/>
            <p:nvPr/>
          </p:nvSpPr>
          <p:spPr>
            <a:xfrm>
              <a:off x="2787800" y="3488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6" name="Google Shape;266;p32"/>
            <p:cNvSpPr/>
            <p:nvPr/>
          </p:nvSpPr>
          <p:spPr>
            <a:xfrm>
              <a:off x="2787800" y="3627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7" name="Google Shape;267;p32"/>
            <p:cNvSpPr/>
            <p:nvPr/>
          </p:nvSpPr>
          <p:spPr>
            <a:xfrm>
              <a:off x="2936000"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8" name="Google Shape;268;p32"/>
            <p:cNvSpPr/>
            <p:nvPr/>
          </p:nvSpPr>
          <p:spPr>
            <a:xfrm>
              <a:off x="2936000"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9" name="Google Shape;269;p32"/>
            <p:cNvSpPr/>
            <p:nvPr/>
          </p:nvSpPr>
          <p:spPr>
            <a:xfrm>
              <a:off x="2936000"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0" name="Google Shape;270;p32"/>
            <p:cNvSpPr/>
            <p:nvPr/>
          </p:nvSpPr>
          <p:spPr>
            <a:xfrm>
              <a:off x="2936000"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1" name="Google Shape;271;p32"/>
            <p:cNvSpPr/>
            <p:nvPr/>
          </p:nvSpPr>
          <p:spPr>
            <a:xfrm>
              <a:off x="2936000" y="3488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2" name="Google Shape;272;p32"/>
            <p:cNvSpPr/>
            <p:nvPr/>
          </p:nvSpPr>
          <p:spPr>
            <a:xfrm>
              <a:off x="2936000" y="3627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3" name="Google Shape;273;p32"/>
            <p:cNvSpPr/>
            <p:nvPr/>
          </p:nvSpPr>
          <p:spPr>
            <a:xfrm>
              <a:off x="3084200"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4" name="Google Shape;274;p32"/>
            <p:cNvSpPr/>
            <p:nvPr/>
          </p:nvSpPr>
          <p:spPr>
            <a:xfrm>
              <a:off x="3084200"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5" name="Google Shape;275;p32"/>
            <p:cNvSpPr/>
            <p:nvPr/>
          </p:nvSpPr>
          <p:spPr>
            <a:xfrm>
              <a:off x="3084200"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6" name="Google Shape;276;p32"/>
            <p:cNvSpPr/>
            <p:nvPr/>
          </p:nvSpPr>
          <p:spPr>
            <a:xfrm>
              <a:off x="3084200"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7" name="Google Shape;277;p32"/>
            <p:cNvSpPr/>
            <p:nvPr/>
          </p:nvSpPr>
          <p:spPr>
            <a:xfrm>
              <a:off x="3084200" y="3488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8" name="Google Shape;278;p32"/>
            <p:cNvSpPr/>
            <p:nvPr/>
          </p:nvSpPr>
          <p:spPr>
            <a:xfrm>
              <a:off x="3084200" y="3627850"/>
              <a:ext cx="148200" cy="13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279" name="Google Shape;279;p32"/>
          <p:cNvSpPr/>
          <p:nvPr/>
        </p:nvSpPr>
        <p:spPr>
          <a:xfrm>
            <a:off x="1006638" y="2607013"/>
            <a:ext cx="444900" cy="1395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0" name="Google Shape;280;p32"/>
          <p:cNvSpPr/>
          <p:nvPr/>
        </p:nvSpPr>
        <p:spPr>
          <a:xfrm>
            <a:off x="1006438" y="2467488"/>
            <a:ext cx="444900" cy="1395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1" name="Google Shape;281;p32"/>
          <p:cNvSpPr/>
          <p:nvPr/>
        </p:nvSpPr>
        <p:spPr>
          <a:xfrm>
            <a:off x="2788088" y="2607013"/>
            <a:ext cx="444900" cy="1395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2" name="Google Shape;282;p32"/>
          <p:cNvSpPr/>
          <p:nvPr/>
        </p:nvSpPr>
        <p:spPr>
          <a:xfrm>
            <a:off x="1006238" y="2328000"/>
            <a:ext cx="444900" cy="1395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3" name="Google Shape;283;p32"/>
          <p:cNvSpPr/>
          <p:nvPr/>
        </p:nvSpPr>
        <p:spPr>
          <a:xfrm>
            <a:off x="1182075" y="2794388"/>
            <a:ext cx="83100" cy="88500"/>
          </a:xfrm>
          <a:prstGeom prst="down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4" name="Google Shape;284;p32"/>
          <p:cNvSpPr/>
          <p:nvPr/>
        </p:nvSpPr>
        <p:spPr>
          <a:xfrm>
            <a:off x="2077925" y="2794175"/>
            <a:ext cx="83100" cy="88500"/>
          </a:xfrm>
          <a:prstGeom prst="down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5" name="Google Shape;285;p32"/>
          <p:cNvSpPr/>
          <p:nvPr/>
        </p:nvSpPr>
        <p:spPr>
          <a:xfrm>
            <a:off x="2973775" y="2794175"/>
            <a:ext cx="83100" cy="88500"/>
          </a:xfrm>
          <a:prstGeom prst="down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6" name="Google Shape;286;p32"/>
          <p:cNvSpPr txBox="1"/>
          <p:nvPr/>
        </p:nvSpPr>
        <p:spPr>
          <a:xfrm>
            <a:off x="3881213" y="2357050"/>
            <a:ext cx="9315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solidFill>
                  <a:schemeClr val="dk2"/>
                </a:solidFill>
              </a:rPr>
              <a:t>Queue(s)</a:t>
            </a:r>
            <a:endParaRPr sz="1300">
              <a:solidFill>
                <a:schemeClr val="dk2"/>
              </a:solidFill>
            </a:endParaRPr>
          </a:p>
        </p:txBody>
      </p:sp>
      <p:sp>
        <p:nvSpPr>
          <p:cNvPr id="287" name="Google Shape;287;p32"/>
          <p:cNvSpPr txBox="1"/>
          <p:nvPr/>
        </p:nvSpPr>
        <p:spPr>
          <a:xfrm>
            <a:off x="3881213" y="3084250"/>
            <a:ext cx="9315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solidFill>
                  <a:schemeClr val="dk2"/>
                </a:solidFill>
              </a:rPr>
              <a:t>Clusters</a:t>
            </a:r>
            <a:endParaRPr sz="1300">
              <a:solidFill>
                <a:schemeClr val="dk2"/>
              </a:solidFill>
            </a:endParaRPr>
          </a:p>
        </p:txBody>
      </p:sp>
      <p:sp>
        <p:nvSpPr>
          <p:cNvPr id="288" name="Google Shape;288;p32"/>
          <p:cNvSpPr/>
          <p:nvPr/>
        </p:nvSpPr>
        <p:spPr>
          <a:xfrm rot="-3302961">
            <a:off x="2534562" y="2203400"/>
            <a:ext cx="68078" cy="227042"/>
          </a:xfrm>
          <a:prstGeom prst="down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9" name="Google Shape;289;p32"/>
          <p:cNvSpPr txBox="1"/>
          <p:nvPr/>
        </p:nvSpPr>
        <p:spPr>
          <a:xfrm>
            <a:off x="5130650" y="1058200"/>
            <a:ext cx="29733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2"/>
                </a:solidFill>
              </a:rPr>
              <a:t>Federated Scheduler</a:t>
            </a:r>
            <a:endParaRPr sz="1800">
              <a:solidFill>
                <a:schemeClr val="dk2"/>
              </a:solidFill>
            </a:endParaRPr>
          </a:p>
        </p:txBody>
      </p:sp>
      <p:pic>
        <p:nvPicPr>
          <p:cNvPr id="290" name="Google Shape;290;p32"/>
          <p:cNvPicPr preferRelativeResize="0"/>
          <p:nvPr/>
        </p:nvPicPr>
        <p:blipFill>
          <a:blip r:embed="rId3">
            <a:alphaModFix/>
          </a:blip>
          <a:stretch>
            <a:fillRect/>
          </a:stretch>
        </p:blipFill>
        <p:spPr>
          <a:xfrm>
            <a:off x="6484500" y="1843775"/>
            <a:ext cx="261850" cy="261850"/>
          </a:xfrm>
          <a:prstGeom prst="rect">
            <a:avLst/>
          </a:prstGeom>
          <a:noFill/>
          <a:ln>
            <a:noFill/>
          </a:ln>
        </p:spPr>
      </p:pic>
      <p:grpSp>
        <p:nvGrpSpPr>
          <p:cNvPr id="291" name="Google Shape;291;p32"/>
          <p:cNvGrpSpPr/>
          <p:nvPr/>
        </p:nvGrpSpPr>
        <p:grpSpPr>
          <a:xfrm>
            <a:off x="6321713" y="1560375"/>
            <a:ext cx="587125" cy="139500"/>
            <a:chOff x="6323750" y="1560375"/>
            <a:chExt cx="587125" cy="139500"/>
          </a:xfrm>
        </p:grpSpPr>
        <p:sp>
          <p:nvSpPr>
            <p:cNvPr id="292" name="Google Shape;292;p32"/>
            <p:cNvSpPr/>
            <p:nvPr/>
          </p:nvSpPr>
          <p:spPr>
            <a:xfrm>
              <a:off x="6323750" y="1560375"/>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3" name="Google Shape;293;p32"/>
            <p:cNvSpPr/>
            <p:nvPr/>
          </p:nvSpPr>
          <p:spPr>
            <a:xfrm>
              <a:off x="6471950" y="1560375"/>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4" name="Google Shape;294;p32"/>
            <p:cNvSpPr/>
            <p:nvPr/>
          </p:nvSpPr>
          <p:spPr>
            <a:xfrm>
              <a:off x="6620150" y="1560375"/>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5" name="Google Shape;295;p32"/>
            <p:cNvSpPr/>
            <p:nvPr/>
          </p:nvSpPr>
          <p:spPr>
            <a:xfrm>
              <a:off x="6762675" y="1560375"/>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296" name="Google Shape;296;p32"/>
          <p:cNvGrpSpPr/>
          <p:nvPr/>
        </p:nvGrpSpPr>
        <p:grpSpPr>
          <a:xfrm>
            <a:off x="5502350" y="2930350"/>
            <a:ext cx="444900" cy="837000"/>
            <a:chOff x="5502350" y="2930350"/>
            <a:chExt cx="444900" cy="837000"/>
          </a:xfrm>
        </p:grpSpPr>
        <p:sp>
          <p:nvSpPr>
            <p:cNvPr id="297" name="Google Shape;297;p32"/>
            <p:cNvSpPr/>
            <p:nvPr/>
          </p:nvSpPr>
          <p:spPr>
            <a:xfrm>
              <a:off x="5502350" y="2930350"/>
              <a:ext cx="444900" cy="837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8" name="Google Shape;298;p32"/>
            <p:cNvSpPr/>
            <p:nvPr/>
          </p:nvSpPr>
          <p:spPr>
            <a:xfrm>
              <a:off x="5502350"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9" name="Google Shape;299;p32"/>
            <p:cNvSpPr/>
            <p:nvPr/>
          </p:nvSpPr>
          <p:spPr>
            <a:xfrm>
              <a:off x="5502350"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0" name="Google Shape;300;p32"/>
            <p:cNvSpPr/>
            <p:nvPr/>
          </p:nvSpPr>
          <p:spPr>
            <a:xfrm>
              <a:off x="5502350"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1" name="Google Shape;301;p32"/>
            <p:cNvSpPr/>
            <p:nvPr/>
          </p:nvSpPr>
          <p:spPr>
            <a:xfrm>
              <a:off x="5502350"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2" name="Google Shape;302;p32"/>
            <p:cNvSpPr/>
            <p:nvPr/>
          </p:nvSpPr>
          <p:spPr>
            <a:xfrm>
              <a:off x="5502350" y="3488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3" name="Google Shape;303;p32"/>
            <p:cNvSpPr/>
            <p:nvPr/>
          </p:nvSpPr>
          <p:spPr>
            <a:xfrm>
              <a:off x="5502350" y="3627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4" name="Google Shape;304;p32"/>
            <p:cNvSpPr/>
            <p:nvPr/>
          </p:nvSpPr>
          <p:spPr>
            <a:xfrm>
              <a:off x="5650550"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5" name="Google Shape;305;p32"/>
            <p:cNvSpPr/>
            <p:nvPr/>
          </p:nvSpPr>
          <p:spPr>
            <a:xfrm>
              <a:off x="5650550"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6" name="Google Shape;306;p32"/>
            <p:cNvSpPr/>
            <p:nvPr/>
          </p:nvSpPr>
          <p:spPr>
            <a:xfrm>
              <a:off x="5650550"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7" name="Google Shape;307;p32"/>
            <p:cNvSpPr/>
            <p:nvPr/>
          </p:nvSpPr>
          <p:spPr>
            <a:xfrm>
              <a:off x="5650550"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8" name="Google Shape;308;p32"/>
            <p:cNvSpPr/>
            <p:nvPr/>
          </p:nvSpPr>
          <p:spPr>
            <a:xfrm>
              <a:off x="5650550" y="3488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9" name="Google Shape;309;p32"/>
            <p:cNvSpPr/>
            <p:nvPr/>
          </p:nvSpPr>
          <p:spPr>
            <a:xfrm>
              <a:off x="5650550" y="3627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0" name="Google Shape;310;p32"/>
            <p:cNvSpPr/>
            <p:nvPr/>
          </p:nvSpPr>
          <p:spPr>
            <a:xfrm>
              <a:off x="5798750"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1" name="Google Shape;311;p32"/>
            <p:cNvSpPr/>
            <p:nvPr/>
          </p:nvSpPr>
          <p:spPr>
            <a:xfrm>
              <a:off x="5798750"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2" name="Google Shape;312;p32"/>
            <p:cNvSpPr/>
            <p:nvPr/>
          </p:nvSpPr>
          <p:spPr>
            <a:xfrm>
              <a:off x="5798750" y="3209350"/>
              <a:ext cx="148200" cy="13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3" name="Google Shape;313;p32"/>
            <p:cNvSpPr/>
            <p:nvPr/>
          </p:nvSpPr>
          <p:spPr>
            <a:xfrm>
              <a:off x="5798750" y="3348850"/>
              <a:ext cx="148200" cy="13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4" name="Google Shape;314;p32"/>
            <p:cNvSpPr/>
            <p:nvPr/>
          </p:nvSpPr>
          <p:spPr>
            <a:xfrm>
              <a:off x="5798750" y="3488350"/>
              <a:ext cx="148200" cy="13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5" name="Google Shape;315;p32"/>
            <p:cNvSpPr/>
            <p:nvPr/>
          </p:nvSpPr>
          <p:spPr>
            <a:xfrm>
              <a:off x="5798750" y="3627850"/>
              <a:ext cx="148200" cy="13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316" name="Google Shape;316;p32"/>
          <p:cNvGrpSpPr/>
          <p:nvPr/>
        </p:nvGrpSpPr>
        <p:grpSpPr>
          <a:xfrm>
            <a:off x="6392975" y="2930350"/>
            <a:ext cx="444900" cy="837000"/>
            <a:chOff x="6392975" y="2930350"/>
            <a:chExt cx="444900" cy="837000"/>
          </a:xfrm>
        </p:grpSpPr>
        <p:sp>
          <p:nvSpPr>
            <p:cNvPr id="317" name="Google Shape;317;p32"/>
            <p:cNvSpPr/>
            <p:nvPr/>
          </p:nvSpPr>
          <p:spPr>
            <a:xfrm>
              <a:off x="6392975" y="2930350"/>
              <a:ext cx="444900" cy="837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8" name="Google Shape;318;p32"/>
            <p:cNvSpPr/>
            <p:nvPr/>
          </p:nvSpPr>
          <p:spPr>
            <a:xfrm>
              <a:off x="6392975"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9" name="Google Shape;319;p32"/>
            <p:cNvSpPr/>
            <p:nvPr/>
          </p:nvSpPr>
          <p:spPr>
            <a:xfrm>
              <a:off x="6392975"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0" name="Google Shape;320;p32"/>
            <p:cNvSpPr/>
            <p:nvPr/>
          </p:nvSpPr>
          <p:spPr>
            <a:xfrm>
              <a:off x="6392975"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1" name="Google Shape;321;p32"/>
            <p:cNvSpPr/>
            <p:nvPr/>
          </p:nvSpPr>
          <p:spPr>
            <a:xfrm>
              <a:off x="6392975"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2" name="Google Shape;322;p32"/>
            <p:cNvSpPr/>
            <p:nvPr/>
          </p:nvSpPr>
          <p:spPr>
            <a:xfrm>
              <a:off x="6392975" y="3488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3" name="Google Shape;323;p32"/>
            <p:cNvSpPr/>
            <p:nvPr/>
          </p:nvSpPr>
          <p:spPr>
            <a:xfrm>
              <a:off x="6392975" y="3627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4" name="Google Shape;324;p32"/>
            <p:cNvSpPr/>
            <p:nvPr/>
          </p:nvSpPr>
          <p:spPr>
            <a:xfrm>
              <a:off x="6541175"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5" name="Google Shape;325;p32"/>
            <p:cNvSpPr/>
            <p:nvPr/>
          </p:nvSpPr>
          <p:spPr>
            <a:xfrm>
              <a:off x="6541175"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6" name="Google Shape;326;p32"/>
            <p:cNvSpPr/>
            <p:nvPr/>
          </p:nvSpPr>
          <p:spPr>
            <a:xfrm>
              <a:off x="6541175"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7" name="Google Shape;327;p32"/>
            <p:cNvSpPr/>
            <p:nvPr/>
          </p:nvSpPr>
          <p:spPr>
            <a:xfrm>
              <a:off x="6541175"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8" name="Google Shape;328;p32"/>
            <p:cNvSpPr/>
            <p:nvPr/>
          </p:nvSpPr>
          <p:spPr>
            <a:xfrm>
              <a:off x="6541175" y="3488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9" name="Google Shape;329;p32"/>
            <p:cNvSpPr/>
            <p:nvPr/>
          </p:nvSpPr>
          <p:spPr>
            <a:xfrm>
              <a:off x="6541175" y="3627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0" name="Google Shape;330;p32"/>
            <p:cNvSpPr/>
            <p:nvPr/>
          </p:nvSpPr>
          <p:spPr>
            <a:xfrm>
              <a:off x="6689375"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1" name="Google Shape;331;p32"/>
            <p:cNvSpPr/>
            <p:nvPr/>
          </p:nvSpPr>
          <p:spPr>
            <a:xfrm>
              <a:off x="6689375"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2" name="Google Shape;332;p32"/>
            <p:cNvSpPr/>
            <p:nvPr/>
          </p:nvSpPr>
          <p:spPr>
            <a:xfrm>
              <a:off x="6689375"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3" name="Google Shape;333;p32"/>
            <p:cNvSpPr/>
            <p:nvPr/>
          </p:nvSpPr>
          <p:spPr>
            <a:xfrm>
              <a:off x="6689375"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4" name="Google Shape;334;p32"/>
            <p:cNvSpPr/>
            <p:nvPr/>
          </p:nvSpPr>
          <p:spPr>
            <a:xfrm>
              <a:off x="6689375" y="3488350"/>
              <a:ext cx="148200" cy="13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5" name="Google Shape;335;p32"/>
            <p:cNvSpPr/>
            <p:nvPr/>
          </p:nvSpPr>
          <p:spPr>
            <a:xfrm>
              <a:off x="6689375" y="3627850"/>
              <a:ext cx="148200" cy="13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336" name="Google Shape;336;p32"/>
          <p:cNvGrpSpPr/>
          <p:nvPr/>
        </p:nvGrpSpPr>
        <p:grpSpPr>
          <a:xfrm>
            <a:off x="7283600" y="2930350"/>
            <a:ext cx="444900" cy="837000"/>
            <a:chOff x="7283600" y="2930350"/>
            <a:chExt cx="444900" cy="837000"/>
          </a:xfrm>
        </p:grpSpPr>
        <p:sp>
          <p:nvSpPr>
            <p:cNvPr id="337" name="Google Shape;337;p32"/>
            <p:cNvSpPr/>
            <p:nvPr/>
          </p:nvSpPr>
          <p:spPr>
            <a:xfrm>
              <a:off x="7283600" y="2930350"/>
              <a:ext cx="444900" cy="837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8" name="Google Shape;338;p32"/>
            <p:cNvSpPr/>
            <p:nvPr/>
          </p:nvSpPr>
          <p:spPr>
            <a:xfrm>
              <a:off x="7283600"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9" name="Google Shape;339;p32"/>
            <p:cNvSpPr/>
            <p:nvPr/>
          </p:nvSpPr>
          <p:spPr>
            <a:xfrm>
              <a:off x="7283600"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0" name="Google Shape;340;p32"/>
            <p:cNvSpPr/>
            <p:nvPr/>
          </p:nvSpPr>
          <p:spPr>
            <a:xfrm>
              <a:off x="7283600"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1" name="Google Shape;341;p32"/>
            <p:cNvSpPr/>
            <p:nvPr/>
          </p:nvSpPr>
          <p:spPr>
            <a:xfrm>
              <a:off x="7283600"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2" name="Google Shape;342;p32"/>
            <p:cNvSpPr/>
            <p:nvPr/>
          </p:nvSpPr>
          <p:spPr>
            <a:xfrm>
              <a:off x="7283600" y="3488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3" name="Google Shape;343;p32"/>
            <p:cNvSpPr/>
            <p:nvPr/>
          </p:nvSpPr>
          <p:spPr>
            <a:xfrm>
              <a:off x="7283600" y="3627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4" name="Google Shape;344;p32"/>
            <p:cNvSpPr/>
            <p:nvPr/>
          </p:nvSpPr>
          <p:spPr>
            <a:xfrm>
              <a:off x="7431800"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5" name="Google Shape;345;p32"/>
            <p:cNvSpPr/>
            <p:nvPr/>
          </p:nvSpPr>
          <p:spPr>
            <a:xfrm>
              <a:off x="7431800"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6" name="Google Shape;346;p32"/>
            <p:cNvSpPr/>
            <p:nvPr/>
          </p:nvSpPr>
          <p:spPr>
            <a:xfrm>
              <a:off x="7431800"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7" name="Google Shape;347;p32"/>
            <p:cNvSpPr/>
            <p:nvPr/>
          </p:nvSpPr>
          <p:spPr>
            <a:xfrm>
              <a:off x="7431800"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8" name="Google Shape;348;p32"/>
            <p:cNvSpPr/>
            <p:nvPr/>
          </p:nvSpPr>
          <p:spPr>
            <a:xfrm>
              <a:off x="7431800" y="3488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9" name="Google Shape;349;p32"/>
            <p:cNvSpPr/>
            <p:nvPr/>
          </p:nvSpPr>
          <p:spPr>
            <a:xfrm>
              <a:off x="7431800" y="3627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0" name="Google Shape;350;p32"/>
            <p:cNvSpPr/>
            <p:nvPr/>
          </p:nvSpPr>
          <p:spPr>
            <a:xfrm>
              <a:off x="7580000"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1" name="Google Shape;351;p32"/>
            <p:cNvSpPr/>
            <p:nvPr/>
          </p:nvSpPr>
          <p:spPr>
            <a:xfrm>
              <a:off x="7580000"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2" name="Google Shape;352;p32"/>
            <p:cNvSpPr/>
            <p:nvPr/>
          </p:nvSpPr>
          <p:spPr>
            <a:xfrm>
              <a:off x="7580000"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3" name="Google Shape;353;p32"/>
            <p:cNvSpPr/>
            <p:nvPr/>
          </p:nvSpPr>
          <p:spPr>
            <a:xfrm>
              <a:off x="7580000"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4" name="Google Shape;354;p32"/>
            <p:cNvSpPr/>
            <p:nvPr/>
          </p:nvSpPr>
          <p:spPr>
            <a:xfrm>
              <a:off x="7580000" y="3488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5" name="Google Shape;355;p32"/>
            <p:cNvSpPr/>
            <p:nvPr/>
          </p:nvSpPr>
          <p:spPr>
            <a:xfrm>
              <a:off x="7580000" y="3627850"/>
              <a:ext cx="148200" cy="13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356" name="Google Shape;356;p32"/>
          <p:cNvGrpSpPr/>
          <p:nvPr/>
        </p:nvGrpSpPr>
        <p:grpSpPr>
          <a:xfrm>
            <a:off x="6172188" y="2327963"/>
            <a:ext cx="890200" cy="418525"/>
            <a:chOff x="6172188" y="2327963"/>
            <a:chExt cx="890200" cy="418525"/>
          </a:xfrm>
        </p:grpSpPr>
        <p:sp>
          <p:nvSpPr>
            <p:cNvPr id="357" name="Google Shape;357;p32"/>
            <p:cNvSpPr/>
            <p:nvPr/>
          </p:nvSpPr>
          <p:spPr>
            <a:xfrm>
              <a:off x="6172388" y="2606975"/>
              <a:ext cx="444900" cy="1395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8" name="Google Shape;358;p32"/>
            <p:cNvSpPr/>
            <p:nvPr/>
          </p:nvSpPr>
          <p:spPr>
            <a:xfrm>
              <a:off x="6172188" y="2467463"/>
              <a:ext cx="444900" cy="1395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9" name="Google Shape;359;p32"/>
            <p:cNvSpPr/>
            <p:nvPr/>
          </p:nvSpPr>
          <p:spPr>
            <a:xfrm>
              <a:off x="6617488" y="2606988"/>
              <a:ext cx="444900" cy="1395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0" name="Google Shape;360;p32"/>
            <p:cNvSpPr/>
            <p:nvPr/>
          </p:nvSpPr>
          <p:spPr>
            <a:xfrm>
              <a:off x="6172188" y="2327963"/>
              <a:ext cx="444900" cy="1395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1" name="Google Shape;361;p32"/>
            <p:cNvSpPr/>
            <p:nvPr/>
          </p:nvSpPr>
          <p:spPr>
            <a:xfrm>
              <a:off x="6617238" y="2327963"/>
              <a:ext cx="444900" cy="1395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2" name="Google Shape;362;p32"/>
            <p:cNvSpPr/>
            <p:nvPr/>
          </p:nvSpPr>
          <p:spPr>
            <a:xfrm>
              <a:off x="6617388" y="2467475"/>
              <a:ext cx="444900" cy="1395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363" name="Google Shape;363;p32"/>
          <p:cNvSpPr/>
          <p:nvPr/>
        </p:nvSpPr>
        <p:spPr>
          <a:xfrm>
            <a:off x="6573725" y="2794175"/>
            <a:ext cx="83100" cy="88500"/>
          </a:xfrm>
          <a:prstGeom prst="down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4" name="Google Shape;364;p32"/>
          <p:cNvSpPr/>
          <p:nvPr/>
        </p:nvSpPr>
        <p:spPr>
          <a:xfrm rot="2691208">
            <a:off x="5993175" y="2794027"/>
            <a:ext cx="82944" cy="88459"/>
          </a:xfrm>
          <a:prstGeom prst="down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5" name="Google Shape;365;p32"/>
          <p:cNvSpPr/>
          <p:nvPr/>
        </p:nvSpPr>
        <p:spPr>
          <a:xfrm rot="-2717539">
            <a:off x="7154169" y="2793909"/>
            <a:ext cx="83157" cy="88671"/>
          </a:xfrm>
          <a:prstGeom prst="down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6" name="Google Shape;366;p32"/>
          <p:cNvSpPr/>
          <p:nvPr/>
        </p:nvSpPr>
        <p:spPr>
          <a:xfrm>
            <a:off x="6575750" y="2155898"/>
            <a:ext cx="83100" cy="121800"/>
          </a:xfrm>
          <a:prstGeom prst="down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7" name="Google Shape;367;p32"/>
          <p:cNvSpPr/>
          <p:nvPr/>
        </p:nvSpPr>
        <p:spPr>
          <a:xfrm>
            <a:off x="1897463" y="2607013"/>
            <a:ext cx="444900" cy="1395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8" name="Google Shape;368;p32"/>
          <p:cNvSpPr/>
          <p:nvPr/>
        </p:nvSpPr>
        <p:spPr>
          <a:xfrm>
            <a:off x="1897363" y="2467488"/>
            <a:ext cx="444900" cy="1395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9" name="Google Shape;369;p32"/>
          <p:cNvSpPr txBox="1"/>
          <p:nvPr/>
        </p:nvSpPr>
        <p:spPr>
          <a:xfrm>
            <a:off x="3881213" y="4222500"/>
            <a:ext cx="9315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solidFill>
                  <a:schemeClr val="dk2"/>
                </a:solidFill>
              </a:rPr>
              <a:t>Examples</a:t>
            </a:r>
            <a:endParaRPr sz="1300">
              <a:solidFill>
                <a:schemeClr val="dk2"/>
              </a:solidFill>
            </a:endParaRPr>
          </a:p>
        </p:txBody>
      </p:sp>
      <p:pic>
        <p:nvPicPr>
          <p:cNvPr id="370" name="Google Shape;370;p32"/>
          <p:cNvPicPr preferRelativeResize="0"/>
          <p:nvPr/>
        </p:nvPicPr>
        <p:blipFill>
          <a:blip r:embed="rId4">
            <a:alphaModFix/>
          </a:blip>
          <a:stretch>
            <a:fillRect/>
          </a:stretch>
        </p:blipFill>
        <p:spPr>
          <a:xfrm>
            <a:off x="6198800" y="4090700"/>
            <a:ext cx="837000" cy="837000"/>
          </a:xfrm>
          <a:prstGeom prst="rect">
            <a:avLst/>
          </a:prstGeom>
          <a:noFill/>
          <a:ln>
            <a:noFill/>
          </a:ln>
        </p:spPr>
      </p:pic>
      <p:pic>
        <p:nvPicPr>
          <p:cNvPr id="371" name="Google Shape;371;p32"/>
          <p:cNvPicPr preferRelativeResize="0"/>
          <p:nvPr/>
        </p:nvPicPr>
        <p:blipFill>
          <a:blip r:embed="rId5">
            <a:alphaModFix/>
          </a:blip>
          <a:stretch>
            <a:fillRect/>
          </a:stretch>
        </p:blipFill>
        <p:spPr>
          <a:xfrm>
            <a:off x="1783075" y="4090700"/>
            <a:ext cx="766025" cy="766025"/>
          </a:xfrm>
          <a:prstGeom prst="rect">
            <a:avLst/>
          </a:prstGeom>
          <a:noFill/>
          <a:ln>
            <a:noFill/>
          </a:ln>
        </p:spPr>
      </p:pic>
      <p:sp>
        <p:nvSpPr>
          <p:cNvPr id="372" name="Google Shape;372;p32"/>
          <p:cNvSpPr txBox="1"/>
          <p:nvPr/>
        </p:nvSpPr>
        <p:spPr>
          <a:xfrm>
            <a:off x="1731200" y="4592075"/>
            <a:ext cx="497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volcano</a:t>
            </a:r>
            <a:endParaRPr>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1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3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8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8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8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8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6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6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5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8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8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9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1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3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5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6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6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6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33"/>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In-Cluster vs. Cross-Cluster (Federated) Scheduler</a:t>
            </a:r>
            <a:endParaRPr b="1">
              <a:latin typeface="Calibri"/>
              <a:ea typeface="Calibri"/>
              <a:cs typeface="Calibri"/>
              <a:sym typeface="Calibri"/>
            </a:endParaRPr>
          </a:p>
        </p:txBody>
      </p:sp>
      <p:sp>
        <p:nvSpPr>
          <p:cNvPr id="378" name="Google Shape;378;p33"/>
          <p:cNvSpPr txBox="1"/>
          <p:nvPr>
            <p:ph idx="1" type="body"/>
          </p:nvPr>
        </p:nvSpPr>
        <p:spPr>
          <a:xfrm>
            <a:off x="311700" y="1152475"/>
            <a:ext cx="39273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AutoNum type="arabicPeriod"/>
            </a:pPr>
            <a:r>
              <a:rPr lang="en">
                <a:solidFill>
                  <a:schemeClr val="dk1"/>
                </a:solidFill>
              </a:rPr>
              <a:t>Federation of clusters</a:t>
            </a:r>
            <a:endParaRPr>
              <a:solidFill>
                <a:schemeClr val="dk1"/>
              </a:solidFill>
            </a:endParaRPr>
          </a:p>
          <a:p>
            <a:pPr indent="-317500" lvl="1" marL="914400" rtl="0" algn="l">
              <a:spcBef>
                <a:spcPts val="0"/>
              </a:spcBef>
              <a:spcAft>
                <a:spcPts val="0"/>
              </a:spcAft>
              <a:buClr>
                <a:schemeClr val="dk1"/>
              </a:buClr>
              <a:buSzPts val="1400"/>
              <a:buAutoNum type="alphaLcPeriod"/>
            </a:pPr>
            <a:r>
              <a:rPr lang="en">
                <a:solidFill>
                  <a:schemeClr val="dk1"/>
                </a:solidFill>
              </a:rPr>
              <a:t>Federated identity </a:t>
            </a:r>
            <a:r>
              <a:rPr lang="en">
                <a:solidFill>
                  <a:schemeClr val="dk1"/>
                </a:solidFill>
              </a:rPr>
              <a:t>management</a:t>
            </a:r>
            <a:endParaRPr>
              <a:solidFill>
                <a:schemeClr val="dk1"/>
              </a:solidFill>
            </a:endParaRPr>
          </a:p>
          <a:p>
            <a:pPr indent="-342900" lvl="0" marL="457200" rtl="0" algn="l">
              <a:spcBef>
                <a:spcPts val="0"/>
              </a:spcBef>
              <a:spcAft>
                <a:spcPts val="0"/>
              </a:spcAft>
              <a:buClr>
                <a:schemeClr val="dk1"/>
              </a:buClr>
              <a:buSzPts val="1800"/>
              <a:buAutoNum type="arabicPeriod"/>
            </a:pPr>
            <a:r>
              <a:rPr lang="en">
                <a:solidFill>
                  <a:schemeClr val="dk1"/>
                </a:solidFill>
              </a:rPr>
              <a:t>Queuing/scheduling</a:t>
            </a:r>
            <a:endParaRPr>
              <a:solidFill>
                <a:schemeClr val="dk1"/>
              </a:solidFill>
            </a:endParaRPr>
          </a:p>
          <a:p>
            <a:pPr indent="-317500" lvl="1" marL="914400" rtl="0" algn="l">
              <a:spcBef>
                <a:spcPts val="0"/>
              </a:spcBef>
              <a:spcAft>
                <a:spcPts val="0"/>
              </a:spcAft>
              <a:buClr>
                <a:schemeClr val="dk1"/>
              </a:buClr>
              <a:buSzPts val="1400"/>
              <a:buAutoNum type="alphaLcPeriod"/>
            </a:pPr>
            <a:r>
              <a:rPr lang="en">
                <a:solidFill>
                  <a:schemeClr val="dk1"/>
                </a:solidFill>
              </a:rPr>
              <a:t>Job prioritization (</a:t>
            </a:r>
            <a:r>
              <a:rPr lang="en">
                <a:solidFill>
                  <a:schemeClr val="dk1"/>
                </a:solidFill>
              </a:rPr>
              <a:t>upstream</a:t>
            </a:r>
            <a:r>
              <a:rPr lang="en">
                <a:solidFill>
                  <a:schemeClr val="dk1"/>
                </a:solidFill>
              </a:rPr>
              <a:t> contribution)</a:t>
            </a:r>
            <a:endParaRPr>
              <a:solidFill>
                <a:schemeClr val="dk1"/>
              </a:solidFill>
            </a:endParaRPr>
          </a:p>
          <a:p>
            <a:pPr indent="-317500" lvl="1" marL="914400" rtl="0" algn="l">
              <a:spcBef>
                <a:spcPts val="0"/>
              </a:spcBef>
              <a:spcAft>
                <a:spcPts val="0"/>
              </a:spcAft>
              <a:buClr>
                <a:schemeClr val="dk1"/>
              </a:buClr>
              <a:buSzPts val="1400"/>
              <a:buAutoNum type="alphaLcPeriod"/>
            </a:pPr>
            <a:r>
              <a:rPr lang="en">
                <a:solidFill>
                  <a:schemeClr val="dk1"/>
                </a:solidFill>
              </a:rPr>
              <a:t>Preemption (upstream contribution)</a:t>
            </a:r>
            <a:endParaRPr>
              <a:solidFill>
                <a:schemeClr val="dk1"/>
              </a:solidFill>
            </a:endParaRPr>
          </a:p>
          <a:p>
            <a:pPr indent="-342900" lvl="0" marL="457200" rtl="0" algn="l">
              <a:spcBef>
                <a:spcPts val="0"/>
              </a:spcBef>
              <a:spcAft>
                <a:spcPts val="0"/>
              </a:spcAft>
              <a:buClr>
                <a:schemeClr val="dk1"/>
              </a:buClr>
              <a:buSzPts val="1800"/>
              <a:buAutoNum type="arabicPeriod"/>
            </a:pPr>
            <a:r>
              <a:rPr lang="en">
                <a:solidFill>
                  <a:schemeClr val="dk1"/>
                </a:solidFill>
              </a:rPr>
              <a:t>Integration across the DSP environment</a:t>
            </a:r>
            <a:endParaRPr>
              <a:solidFill>
                <a:schemeClr val="dk1"/>
              </a:solidFill>
            </a:endParaRPr>
          </a:p>
          <a:p>
            <a:pPr indent="-342900" lvl="0" marL="457200" rtl="0" algn="l">
              <a:spcBef>
                <a:spcPts val="0"/>
              </a:spcBef>
              <a:spcAft>
                <a:spcPts val="0"/>
              </a:spcAft>
              <a:buClr>
                <a:schemeClr val="dk1"/>
              </a:buClr>
              <a:buSzPts val="1800"/>
              <a:buAutoNum type="arabicPeriod"/>
            </a:pPr>
            <a:r>
              <a:rPr lang="en">
                <a:solidFill>
                  <a:schemeClr val="dk1"/>
                </a:solidFill>
              </a:rPr>
              <a:t>Highly-available scheduler</a:t>
            </a:r>
            <a:endParaRPr>
              <a:solidFill>
                <a:schemeClr val="dk1"/>
              </a:solidFill>
            </a:endParaRPr>
          </a:p>
        </p:txBody>
      </p:sp>
      <p:grpSp>
        <p:nvGrpSpPr>
          <p:cNvPr id="379" name="Google Shape;379;p33"/>
          <p:cNvGrpSpPr/>
          <p:nvPr/>
        </p:nvGrpSpPr>
        <p:grpSpPr>
          <a:xfrm>
            <a:off x="5057850" y="3527250"/>
            <a:ext cx="444900" cy="837000"/>
            <a:chOff x="5502350" y="2930350"/>
            <a:chExt cx="444900" cy="837000"/>
          </a:xfrm>
        </p:grpSpPr>
        <p:sp>
          <p:nvSpPr>
            <p:cNvPr id="380" name="Google Shape;380;p33"/>
            <p:cNvSpPr/>
            <p:nvPr/>
          </p:nvSpPr>
          <p:spPr>
            <a:xfrm>
              <a:off x="5502350" y="2930350"/>
              <a:ext cx="444900" cy="837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81" name="Google Shape;381;p33"/>
            <p:cNvSpPr/>
            <p:nvPr/>
          </p:nvSpPr>
          <p:spPr>
            <a:xfrm>
              <a:off x="5502350"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82" name="Google Shape;382;p33"/>
            <p:cNvSpPr/>
            <p:nvPr/>
          </p:nvSpPr>
          <p:spPr>
            <a:xfrm>
              <a:off x="5502350"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83" name="Google Shape;383;p33"/>
            <p:cNvSpPr/>
            <p:nvPr/>
          </p:nvSpPr>
          <p:spPr>
            <a:xfrm>
              <a:off x="5502350"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84" name="Google Shape;384;p33"/>
            <p:cNvSpPr/>
            <p:nvPr/>
          </p:nvSpPr>
          <p:spPr>
            <a:xfrm>
              <a:off x="5502350"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85" name="Google Shape;385;p33"/>
            <p:cNvSpPr/>
            <p:nvPr/>
          </p:nvSpPr>
          <p:spPr>
            <a:xfrm>
              <a:off x="5502350" y="3488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86" name="Google Shape;386;p33"/>
            <p:cNvSpPr/>
            <p:nvPr/>
          </p:nvSpPr>
          <p:spPr>
            <a:xfrm>
              <a:off x="5502350" y="3627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87" name="Google Shape;387;p33"/>
            <p:cNvSpPr/>
            <p:nvPr/>
          </p:nvSpPr>
          <p:spPr>
            <a:xfrm>
              <a:off x="5650550"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88" name="Google Shape;388;p33"/>
            <p:cNvSpPr/>
            <p:nvPr/>
          </p:nvSpPr>
          <p:spPr>
            <a:xfrm>
              <a:off x="5650550"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89" name="Google Shape;389;p33"/>
            <p:cNvSpPr/>
            <p:nvPr/>
          </p:nvSpPr>
          <p:spPr>
            <a:xfrm>
              <a:off x="5650550"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90" name="Google Shape;390;p33"/>
            <p:cNvSpPr/>
            <p:nvPr/>
          </p:nvSpPr>
          <p:spPr>
            <a:xfrm>
              <a:off x="5650550"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91" name="Google Shape;391;p33"/>
            <p:cNvSpPr/>
            <p:nvPr/>
          </p:nvSpPr>
          <p:spPr>
            <a:xfrm>
              <a:off x="5650550" y="3488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92" name="Google Shape;392;p33"/>
            <p:cNvSpPr/>
            <p:nvPr/>
          </p:nvSpPr>
          <p:spPr>
            <a:xfrm>
              <a:off x="5650550" y="3627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93" name="Google Shape;393;p33"/>
            <p:cNvSpPr/>
            <p:nvPr/>
          </p:nvSpPr>
          <p:spPr>
            <a:xfrm>
              <a:off x="5798750"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94" name="Google Shape;394;p33"/>
            <p:cNvSpPr/>
            <p:nvPr/>
          </p:nvSpPr>
          <p:spPr>
            <a:xfrm>
              <a:off x="5798750"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95" name="Google Shape;395;p33"/>
            <p:cNvSpPr/>
            <p:nvPr/>
          </p:nvSpPr>
          <p:spPr>
            <a:xfrm>
              <a:off x="5798750" y="3209350"/>
              <a:ext cx="148200" cy="13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96" name="Google Shape;396;p33"/>
            <p:cNvSpPr/>
            <p:nvPr/>
          </p:nvSpPr>
          <p:spPr>
            <a:xfrm>
              <a:off x="5798750" y="3348850"/>
              <a:ext cx="148200" cy="13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97" name="Google Shape;397;p33"/>
            <p:cNvSpPr/>
            <p:nvPr/>
          </p:nvSpPr>
          <p:spPr>
            <a:xfrm>
              <a:off x="5798750" y="3488350"/>
              <a:ext cx="148200" cy="13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98" name="Google Shape;398;p33"/>
            <p:cNvSpPr/>
            <p:nvPr/>
          </p:nvSpPr>
          <p:spPr>
            <a:xfrm>
              <a:off x="5798750" y="3627850"/>
              <a:ext cx="148200" cy="13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399" name="Google Shape;399;p33"/>
          <p:cNvGrpSpPr/>
          <p:nvPr/>
        </p:nvGrpSpPr>
        <p:grpSpPr>
          <a:xfrm>
            <a:off x="5948475" y="3527250"/>
            <a:ext cx="444900" cy="837000"/>
            <a:chOff x="6392975" y="2930350"/>
            <a:chExt cx="444900" cy="837000"/>
          </a:xfrm>
        </p:grpSpPr>
        <p:sp>
          <p:nvSpPr>
            <p:cNvPr id="400" name="Google Shape;400;p33"/>
            <p:cNvSpPr/>
            <p:nvPr/>
          </p:nvSpPr>
          <p:spPr>
            <a:xfrm>
              <a:off x="6392975" y="2930350"/>
              <a:ext cx="444900" cy="837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1" name="Google Shape;401;p33"/>
            <p:cNvSpPr/>
            <p:nvPr/>
          </p:nvSpPr>
          <p:spPr>
            <a:xfrm>
              <a:off x="6392975"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2" name="Google Shape;402;p33"/>
            <p:cNvSpPr/>
            <p:nvPr/>
          </p:nvSpPr>
          <p:spPr>
            <a:xfrm>
              <a:off x="6392975"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3" name="Google Shape;403;p33"/>
            <p:cNvSpPr/>
            <p:nvPr/>
          </p:nvSpPr>
          <p:spPr>
            <a:xfrm>
              <a:off x="6392975"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4" name="Google Shape;404;p33"/>
            <p:cNvSpPr/>
            <p:nvPr/>
          </p:nvSpPr>
          <p:spPr>
            <a:xfrm>
              <a:off x="6392975"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5" name="Google Shape;405;p33"/>
            <p:cNvSpPr/>
            <p:nvPr/>
          </p:nvSpPr>
          <p:spPr>
            <a:xfrm>
              <a:off x="6392975" y="3488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6" name="Google Shape;406;p33"/>
            <p:cNvSpPr/>
            <p:nvPr/>
          </p:nvSpPr>
          <p:spPr>
            <a:xfrm>
              <a:off x="6392975" y="3627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7" name="Google Shape;407;p33"/>
            <p:cNvSpPr/>
            <p:nvPr/>
          </p:nvSpPr>
          <p:spPr>
            <a:xfrm>
              <a:off x="6541175"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8" name="Google Shape;408;p33"/>
            <p:cNvSpPr/>
            <p:nvPr/>
          </p:nvSpPr>
          <p:spPr>
            <a:xfrm>
              <a:off x="6541175"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9" name="Google Shape;409;p33"/>
            <p:cNvSpPr/>
            <p:nvPr/>
          </p:nvSpPr>
          <p:spPr>
            <a:xfrm>
              <a:off x="6541175"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0" name="Google Shape;410;p33"/>
            <p:cNvSpPr/>
            <p:nvPr/>
          </p:nvSpPr>
          <p:spPr>
            <a:xfrm>
              <a:off x="6541175"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1" name="Google Shape;411;p33"/>
            <p:cNvSpPr/>
            <p:nvPr/>
          </p:nvSpPr>
          <p:spPr>
            <a:xfrm>
              <a:off x="6541175" y="3488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2" name="Google Shape;412;p33"/>
            <p:cNvSpPr/>
            <p:nvPr/>
          </p:nvSpPr>
          <p:spPr>
            <a:xfrm>
              <a:off x="6541175" y="3627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3" name="Google Shape;413;p33"/>
            <p:cNvSpPr/>
            <p:nvPr/>
          </p:nvSpPr>
          <p:spPr>
            <a:xfrm>
              <a:off x="6689375"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4" name="Google Shape;414;p33"/>
            <p:cNvSpPr/>
            <p:nvPr/>
          </p:nvSpPr>
          <p:spPr>
            <a:xfrm>
              <a:off x="6689375"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5" name="Google Shape;415;p33"/>
            <p:cNvSpPr/>
            <p:nvPr/>
          </p:nvSpPr>
          <p:spPr>
            <a:xfrm>
              <a:off x="6689375"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6" name="Google Shape;416;p33"/>
            <p:cNvSpPr/>
            <p:nvPr/>
          </p:nvSpPr>
          <p:spPr>
            <a:xfrm>
              <a:off x="6689375"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7" name="Google Shape;417;p33"/>
            <p:cNvSpPr/>
            <p:nvPr/>
          </p:nvSpPr>
          <p:spPr>
            <a:xfrm>
              <a:off x="6689375" y="3488350"/>
              <a:ext cx="148200" cy="13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8" name="Google Shape;418;p33"/>
            <p:cNvSpPr/>
            <p:nvPr/>
          </p:nvSpPr>
          <p:spPr>
            <a:xfrm>
              <a:off x="6689375" y="3627850"/>
              <a:ext cx="148200" cy="13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419" name="Google Shape;419;p33"/>
          <p:cNvGrpSpPr/>
          <p:nvPr/>
        </p:nvGrpSpPr>
        <p:grpSpPr>
          <a:xfrm>
            <a:off x="6839100" y="3527250"/>
            <a:ext cx="444900" cy="837000"/>
            <a:chOff x="7283600" y="2930350"/>
            <a:chExt cx="444900" cy="837000"/>
          </a:xfrm>
        </p:grpSpPr>
        <p:sp>
          <p:nvSpPr>
            <p:cNvPr id="420" name="Google Shape;420;p33"/>
            <p:cNvSpPr/>
            <p:nvPr/>
          </p:nvSpPr>
          <p:spPr>
            <a:xfrm>
              <a:off x="7283600" y="2930350"/>
              <a:ext cx="444900" cy="837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1" name="Google Shape;421;p33"/>
            <p:cNvSpPr/>
            <p:nvPr/>
          </p:nvSpPr>
          <p:spPr>
            <a:xfrm>
              <a:off x="7283600"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2" name="Google Shape;422;p33"/>
            <p:cNvSpPr/>
            <p:nvPr/>
          </p:nvSpPr>
          <p:spPr>
            <a:xfrm>
              <a:off x="7283600"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3" name="Google Shape;423;p33"/>
            <p:cNvSpPr/>
            <p:nvPr/>
          </p:nvSpPr>
          <p:spPr>
            <a:xfrm>
              <a:off x="7283600"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4" name="Google Shape;424;p33"/>
            <p:cNvSpPr/>
            <p:nvPr/>
          </p:nvSpPr>
          <p:spPr>
            <a:xfrm>
              <a:off x="7283600"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5" name="Google Shape;425;p33"/>
            <p:cNvSpPr/>
            <p:nvPr/>
          </p:nvSpPr>
          <p:spPr>
            <a:xfrm>
              <a:off x="7283600" y="3488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6" name="Google Shape;426;p33"/>
            <p:cNvSpPr/>
            <p:nvPr/>
          </p:nvSpPr>
          <p:spPr>
            <a:xfrm>
              <a:off x="7283600" y="3627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7" name="Google Shape;427;p33"/>
            <p:cNvSpPr/>
            <p:nvPr/>
          </p:nvSpPr>
          <p:spPr>
            <a:xfrm>
              <a:off x="7431800"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8" name="Google Shape;428;p33"/>
            <p:cNvSpPr/>
            <p:nvPr/>
          </p:nvSpPr>
          <p:spPr>
            <a:xfrm>
              <a:off x="7431800"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9" name="Google Shape;429;p33"/>
            <p:cNvSpPr/>
            <p:nvPr/>
          </p:nvSpPr>
          <p:spPr>
            <a:xfrm>
              <a:off x="7431800"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30" name="Google Shape;430;p33"/>
            <p:cNvSpPr/>
            <p:nvPr/>
          </p:nvSpPr>
          <p:spPr>
            <a:xfrm>
              <a:off x="7431800"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31" name="Google Shape;431;p33"/>
            <p:cNvSpPr/>
            <p:nvPr/>
          </p:nvSpPr>
          <p:spPr>
            <a:xfrm>
              <a:off x="7431800" y="3488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32" name="Google Shape;432;p33"/>
            <p:cNvSpPr/>
            <p:nvPr/>
          </p:nvSpPr>
          <p:spPr>
            <a:xfrm>
              <a:off x="7431800" y="3627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33" name="Google Shape;433;p33"/>
            <p:cNvSpPr/>
            <p:nvPr/>
          </p:nvSpPr>
          <p:spPr>
            <a:xfrm>
              <a:off x="7580000" y="2930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34" name="Google Shape;434;p33"/>
            <p:cNvSpPr/>
            <p:nvPr/>
          </p:nvSpPr>
          <p:spPr>
            <a:xfrm>
              <a:off x="7580000" y="3069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35" name="Google Shape;435;p33"/>
            <p:cNvSpPr/>
            <p:nvPr/>
          </p:nvSpPr>
          <p:spPr>
            <a:xfrm>
              <a:off x="7580000" y="3209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36" name="Google Shape;436;p33"/>
            <p:cNvSpPr/>
            <p:nvPr/>
          </p:nvSpPr>
          <p:spPr>
            <a:xfrm>
              <a:off x="7580000" y="33488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37" name="Google Shape;437;p33"/>
            <p:cNvSpPr/>
            <p:nvPr/>
          </p:nvSpPr>
          <p:spPr>
            <a:xfrm>
              <a:off x="7580000" y="3488350"/>
              <a:ext cx="148200" cy="139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38" name="Google Shape;438;p33"/>
            <p:cNvSpPr/>
            <p:nvPr/>
          </p:nvSpPr>
          <p:spPr>
            <a:xfrm>
              <a:off x="7580000" y="3627850"/>
              <a:ext cx="148200" cy="139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439" name="Google Shape;439;p33"/>
          <p:cNvGrpSpPr/>
          <p:nvPr/>
        </p:nvGrpSpPr>
        <p:grpSpPr>
          <a:xfrm>
            <a:off x="5727688" y="2924863"/>
            <a:ext cx="890200" cy="418525"/>
            <a:chOff x="6172188" y="2327963"/>
            <a:chExt cx="890200" cy="418525"/>
          </a:xfrm>
        </p:grpSpPr>
        <p:sp>
          <p:nvSpPr>
            <p:cNvPr id="440" name="Google Shape;440;p33"/>
            <p:cNvSpPr/>
            <p:nvPr/>
          </p:nvSpPr>
          <p:spPr>
            <a:xfrm>
              <a:off x="6172388" y="2606975"/>
              <a:ext cx="444900" cy="1395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1" name="Google Shape;441;p33"/>
            <p:cNvSpPr/>
            <p:nvPr/>
          </p:nvSpPr>
          <p:spPr>
            <a:xfrm>
              <a:off x="6172188" y="2467463"/>
              <a:ext cx="444900" cy="1395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2" name="Google Shape;442;p33"/>
            <p:cNvSpPr/>
            <p:nvPr/>
          </p:nvSpPr>
          <p:spPr>
            <a:xfrm>
              <a:off x="6617488" y="2606988"/>
              <a:ext cx="444900" cy="1395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3" name="Google Shape;443;p33"/>
            <p:cNvSpPr/>
            <p:nvPr/>
          </p:nvSpPr>
          <p:spPr>
            <a:xfrm>
              <a:off x="6172188" y="2327963"/>
              <a:ext cx="444900" cy="1395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4" name="Google Shape;444;p33"/>
            <p:cNvSpPr/>
            <p:nvPr/>
          </p:nvSpPr>
          <p:spPr>
            <a:xfrm>
              <a:off x="6617238" y="2327963"/>
              <a:ext cx="444900" cy="1395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5" name="Google Shape;445;p33"/>
            <p:cNvSpPr/>
            <p:nvPr/>
          </p:nvSpPr>
          <p:spPr>
            <a:xfrm>
              <a:off x="6617388" y="2467475"/>
              <a:ext cx="444900" cy="1395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446" name="Google Shape;446;p33"/>
          <p:cNvSpPr/>
          <p:nvPr/>
        </p:nvSpPr>
        <p:spPr>
          <a:xfrm>
            <a:off x="6129225" y="3391075"/>
            <a:ext cx="83100" cy="88500"/>
          </a:xfrm>
          <a:prstGeom prst="down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7" name="Google Shape;447;p33"/>
          <p:cNvSpPr/>
          <p:nvPr/>
        </p:nvSpPr>
        <p:spPr>
          <a:xfrm rot="2691208">
            <a:off x="5548675" y="3390927"/>
            <a:ext cx="82944" cy="88459"/>
          </a:xfrm>
          <a:prstGeom prst="down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8" name="Google Shape;448;p33"/>
          <p:cNvSpPr/>
          <p:nvPr/>
        </p:nvSpPr>
        <p:spPr>
          <a:xfrm rot="-2717539">
            <a:off x="6709669" y="3390809"/>
            <a:ext cx="83157" cy="88671"/>
          </a:xfrm>
          <a:prstGeom prst="down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9" name="Google Shape;449;p33"/>
          <p:cNvSpPr txBox="1"/>
          <p:nvPr/>
        </p:nvSpPr>
        <p:spPr>
          <a:xfrm>
            <a:off x="4998900" y="4341300"/>
            <a:ext cx="562800" cy="354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rPr>
              <a:t>HPC</a:t>
            </a:r>
            <a:endParaRPr sz="1000">
              <a:solidFill>
                <a:schemeClr val="dk1"/>
              </a:solidFill>
            </a:endParaRPr>
          </a:p>
        </p:txBody>
      </p:sp>
      <p:sp>
        <p:nvSpPr>
          <p:cNvPr id="450" name="Google Shape;450;p33"/>
          <p:cNvSpPr txBox="1"/>
          <p:nvPr/>
        </p:nvSpPr>
        <p:spPr>
          <a:xfrm>
            <a:off x="5755351" y="4341300"/>
            <a:ext cx="890100" cy="35400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lang="en" sz="1100">
                <a:solidFill>
                  <a:schemeClr val="dk1"/>
                </a:solidFill>
              </a:rPr>
              <a:t>Training01</a:t>
            </a:r>
            <a:endParaRPr sz="1000">
              <a:solidFill>
                <a:schemeClr val="dk1"/>
              </a:solidFill>
            </a:endParaRPr>
          </a:p>
        </p:txBody>
      </p:sp>
      <p:sp>
        <p:nvSpPr>
          <p:cNvPr id="451" name="Google Shape;451;p33"/>
          <p:cNvSpPr txBox="1"/>
          <p:nvPr/>
        </p:nvSpPr>
        <p:spPr>
          <a:xfrm>
            <a:off x="6697350" y="4341300"/>
            <a:ext cx="728400" cy="33870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t/>
            </a:r>
            <a:endParaRPr sz="1000">
              <a:solidFill>
                <a:schemeClr val="dk2"/>
              </a:solidFill>
            </a:endParaRPr>
          </a:p>
        </p:txBody>
      </p:sp>
      <p:sp>
        <p:nvSpPr>
          <p:cNvPr id="452" name="Google Shape;452;p33"/>
          <p:cNvSpPr/>
          <p:nvPr/>
        </p:nvSpPr>
        <p:spPr>
          <a:xfrm>
            <a:off x="4922700" y="2044700"/>
            <a:ext cx="2427000" cy="7119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p>
        </p:txBody>
      </p:sp>
      <p:sp>
        <p:nvSpPr>
          <p:cNvPr id="453" name="Google Shape;453;p33"/>
          <p:cNvSpPr/>
          <p:nvPr/>
        </p:nvSpPr>
        <p:spPr>
          <a:xfrm>
            <a:off x="6129225" y="2796338"/>
            <a:ext cx="83100" cy="88500"/>
          </a:xfrm>
          <a:prstGeom prst="down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54" name="Google Shape;454;p33"/>
          <p:cNvSpPr/>
          <p:nvPr/>
        </p:nvSpPr>
        <p:spPr>
          <a:xfrm>
            <a:off x="6491175" y="2341550"/>
            <a:ext cx="792300" cy="354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Federated Identities</a:t>
            </a:r>
            <a:endParaRPr sz="1000"/>
          </a:p>
        </p:txBody>
      </p:sp>
      <p:sp>
        <p:nvSpPr>
          <p:cNvPr id="455" name="Google Shape;455;p33"/>
          <p:cNvSpPr txBox="1"/>
          <p:nvPr/>
        </p:nvSpPr>
        <p:spPr>
          <a:xfrm>
            <a:off x="4858600" y="2957138"/>
            <a:ext cx="792300" cy="354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rPr>
              <a:t>Karmada</a:t>
            </a:r>
            <a:endParaRPr sz="1000">
              <a:solidFill>
                <a:schemeClr val="dk1"/>
              </a:solidFill>
            </a:endParaRPr>
          </a:p>
        </p:txBody>
      </p:sp>
      <p:sp>
        <p:nvSpPr>
          <p:cNvPr id="456" name="Google Shape;456;p33"/>
          <p:cNvSpPr txBox="1"/>
          <p:nvPr/>
        </p:nvSpPr>
        <p:spPr>
          <a:xfrm>
            <a:off x="5581350" y="2062725"/>
            <a:ext cx="1182900" cy="22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rPr>
              <a:t>Federated API</a:t>
            </a:r>
            <a:endParaRPr sz="1000">
              <a:solidFill>
                <a:schemeClr val="dk1"/>
              </a:solidFill>
            </a:endParaRPr>
          </a:p>
        </p:txBody>
      </p:sp>
      <p:sp>
        <p:nvSpPr>
          <p:cNvPr id="457" name="Google Shape;457;p33"/>
          <p:cNvSpPr txBox="1"/>
          <p:nvPr/>
        </p:nvSpPr>
        <p:spPr>
          <a:xfrm>
            <a:off x="6616501" y="4341300"/>
            <a:ext cx="890100" cy="35400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lang="en" sz="1100">
                <a:solidFill>
                  <a:schemeClr val="dk1"/>
                </a:solidFill>
              </a:rPr>
              <a:t>Training02</a:t>
            </a:r>
            <a:endParaRPr sz="1000">
              <a:solidFill>
                <a:schemeClr val="dk1"/>
              </a:solidFill>
            </a:endParaRPr>
          </a:p>
        </p:txBody>
      </p:sp>
      <p:sp>
        <p:nvSpPr>
          <p:cNvPr id="458" name="Google Shape;458;p33"/>
          <p:cNvSpPr/>
          <p:nvPr/>
        </p:nvSpPr>
        <p:spPr>
          <a:xfrm>
            <a:off x="6540300" y="1218200"/>
            <a:ext cx="698400" cy="5727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dspctl</a:t>
            </a:r>
            <a:endParaRPr sz="1100"/>
          </a:p>
        </p:txBody>
      </p:sp>
      <p:sp>
        <p:nvSpPr>
          <p:cNvPr id="459" name="Google Shape;459;p33"/>
          <p:cNvSpPr/>
          <p:nvPr/>
        </p:nvSpPr>
        <p:spPr>
          <a:xfrm rot="-2410544">
            <a:off x="5669728" y="1873503"/>
            <a:ext cx="83239" cy="88541"/>
          </a:xfrm>
          <a:prstGeom prst="down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460" name="Google Shape;460;p33"/>
          <p:cNvGrpSpPr/>
          <p:nvPr/>
        </p:nvGrpSpPr>
        <p:grpSpPr>
          <a:xfrm>
            <a:off x="4854900" y="1150163"/>
            <a:ext cx="1462200" cy="640663"/>
            <a:chOff x="5388300" y="921563"/>
            <a:chExt cx="1462200" cy="640663"/>
          </a:xfrm>
        </p:grpSpPr>
        <p:sp>
          <p:nvSpPr>
            <p:cNvPr id="461" name="Google Shape;461;p33"/>
            <p:cNvSpPr/>
            <p:nvPr/>
          </p:nvSpPr>
          <p:spPr>
            <a:xfrm>
              <a:off x="5388300" y="989525"/>
              <a:ext cx="1462200" cy="5727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p>
          </p:txBody>
        </p:sp>
        <p:sp>
          <p:nvSpPr>
            <p:cNvPr id="462" name="Google Shape;462;p33"/>
            <p:cNvSpPr/>
            <p:nvPr/>
          </p:nvSpPr>
          <p:spPr>
            <a:xfrm>
              <a:off x="5413000" y="1261450"/>
              <a:ext cx="606000" cy="277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Submit Jobs</a:t>
              </a:r>
              <a:endParaRPr sz="1000"/>
            </a:p>
          </p:txBody>
        </p:sp>
        <p:sp>
          <p:nvSpPr>
            <p:cNvPr id="463" name="Google Shape;463;p33"/>
            <p:cNvSpPr/>
            <p:nvPr/>
          </p:nvSpPr>
          <p:spPr>
            <a:xfrm>
              <a:off x="6108100" y="1261450"/>
              <a:ext cx="728400" cy="277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Schedule Jobs</a:t>
              </a:r>
              <a:endParaRPr sz="1000"/>
            </a:p>
          </p:txBody>
        </p:sp>
        <p:sp>
          <p:nvSpPr>
            <p:cNvPr id="464" name="Google Shape;464;p33"/>
            <p:cNvSpPr txBox="1"/>
            <p:nvPr/>
          </p:nvSpPr>
          <p:spPr>
            <a:xfrm>
              <a:off x="5723250" y="921563"/>
              <a:ext cx="792300" cy="354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rPr>
                <a:t>DSP UI</a:t>
              </a:r>
              <a:endParaRPr sz="1000">
                <a:solidFill>
                  <a:schemeClr val="dk1"/>
                </a:solidFill>
              </a:endParaRPr>
            </a:p>
          </p:txBody>
        </p:sp>
      </p:grpSp>
      <p:sp>
        <p:nvSpPr>
          <p:cNvPr id="465" name="Google Shape;465;p33"/>
          <p:cNvSpPr/>
          <p:nvPr/>
        </p:nvSpPr>
        <p:spPr>
          <a:xfrm rot="2489788">
            <a:off x="6709606" y="1873589"/>
            <a:ext cx="83311" cy="88419"/>
          </a:xfrm>
          <a:prstGeom prst="down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6" name="Google Shape;466;p33"/>
          <p:cNvSpPr txBox="1"/>
          <p:nvPr/>
        </p:nvSpPr>
        <p:spPr>
          <a:xfrm>
            <a:off x="6491175" y="2934400"/>
            <a:ext cx="1583700" cy="3540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770"/>
              <a:buNone/>
            </a:pPr>
            <a:r>
              <a:rPr lang="en" sz="900">
                <a:solidFill>
                  <a:schemeClr val="dk1"/>
                </a:solidFill>
              </a:rPr>
              <a:t>Prioritization/Preemption</a:t>
            </a:r>
            <a:endParaRPr sz="900">
              <a:solidFill>
                <a:schemeClr val="dk1"/>
              </a:solidFill>
            </a:endParaRPr>
          </a:p>
        </p:txBody>
      </p:sp>
      <p:sp>
        <p:nvSpPr>
          <p:cNvPr id="467" name="Google Shape;467;p33"/>
          <p:cNvSpPr/>
          <p:nvPr/>
        </p:nvSpPr>
        <p:spPr>
          <a:xfrm rot="317472">
            <a:off x="6645402" y="2847855"/>
            <a:ext cx="562798" cy="145826"/>
          </a:xfrm>
          <a:prstGeom prst="curvedDownArrow">
            <a:avLst>
              <a:gd fmla="val 25000" name="adj1"/>
              <a:gd fmla="val 50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8" name="Google Shape;468;p33"/>
          <p:cNvSpPr/>
          <p:nvPr/>
        </p:nvSpPr>
        <p:spPr>
          <a:xfrm rot="10220214">
            <a:off x="6645368" y="3221954"/>
            <a:ext cx="562988" cy="145790"/>
          </a:xfrm>
          <a:prstGeom prst="curvedDownArrow">
            <a:avLst>
              <a:gd fmla="val 25000" name="adj1"/>
              <a:gd fmla="val 50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34"/>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latin typeface="Calibri"/>
                <a:ea typeface="Calibri"/>
                <a:cs typeface="Calibri"/>
                <a:sym typeface="Calibri"/>
              </a:rPr>
              <a:t>Bend the GPU Growth Curve with Scheduler</a:t>
            </a:r>
            <a:endParaRPr b="1">
              <a:latin typeface="Calibri"/>
              <a:ea typeface="Calibri"/>
              <a:cs typeface="Calibri"/>
              <a:sym typeface="Calibri"/>
            </a:endParaRPr>
          </a:p>
          <a:p>
            <a:pPr indent="0" lvl="0" marL="0" rtl="0" algn="l">
              <a:spcBef>
                <a:spcPts val="0"/>
              </a:spcBef>
              <a:spcAft>
                <a:spcPts val="0"/>
              </a:spcAft>
              <a:buClr>
                <a:schemeClr val="dk1"/>
              </a:buClr>
              <a:buSzPct val="39285"/>
              <a:buFont typeface="Arial"/>
              <a:buNone/>
            </a:pPr>
            <a:r>
              <a:t/>
            </a:r>
            <a:endParaRPr/>
          </a:p>
          <a:p>
            <a:pPr indent="0" lvl="0" marL="0" rtl="0" algn="l">
              <a:spcBef>
                <a:spcPts val="0"/>
              </a:spcBef>
              <a:spcAft>
                <a:spcPts val="0"/>
              </a:spcAft>
              <a:buNone/>
            </a:pPr>
            <a:r>
              <a:t/>
            </a:r>
            <a:endParaRPr b="1">
              <a:latin typeface="Calibri"/>
              <a:ea typeface="Calibri"/>
              <a:cs typeface="Calibri"/>
              <a:sym typeface="Calibri"/>
            </a:endParaRPr>
          </a:p>
        </p:txBody>
      </p:sp>
      <p:sp>
        <p:nvSpPr>
          <p:cNvPr id="474" name="Google Shape;474;p34"/>
          <p:cNvSpPr/>
          <p:nvPr/>
        </p:nvSpPr>
        <p:spPr>
          <a:xfrm>
            <a:off x="145672" y="718815"/>
            <a:ext cx="4352700" cy="4352700"/>
          </a:xfrm>
          <a:prstGeom prst="ellipse">
            <a:avLst/>
          </a:prstGeom>
          <a:solidFill>
            <a:srgbClr val="A1C2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4"/>
          <p:cNvSpPr/>
          <p:nvPr/>
        </p:nvSpPr>
        <p:spPr>
          <a:xfrm>
            <a:off x="1133519" y="526200"/>
            <a:ext cx="2388000" cy="2388000"/>
          </a:xfrm>
          <a:prstGeom prst="ellipse">
            <a:avLst/>
          </a:prstGeom>
          <a:solidFill>
            <a:srgbClr val="0E63F0">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4"/>
          <p:cNvSpPr txBox="1"/>
          <p:nvPr/>
        </p:nvSpPr>
        <p:spPr>
          <a:xfrm>
            <a:off x="1579657" y="857345"/>
            <a:ext cx="1464600" cy="72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999999"/>
                </a:solidFill>
                <a:latin typeface="Roboto"/>
                <a:ea typeface="Roboto"/>
                <a:cs typeface="Roboto"/>
                <a:sym typeface="Roboto"/>
              </a:rPr>
              <a:t>Built-in Observability</a:t>
            </a:r>
            <a:endParaRPr b="1">
              <a:solidFill>
                <a:srgbClr val="999999"/>
              </a:solidFill>
              <a:latin typeface="Roboto"/>
              <a:ea typeface="Roboto"/>
              <a:cs typeface="Roboto"/>
              <a:sym typeface="Roboto"/>
            </a:endParaRPr>
          </a:p>
        </p:txBody>
      </p:sp>
      <p:sp>
        <p:nvSpPr>
          <p:cNvPr id="477" name="Google Shape;477;p34"/>
          <p:cNvSpPr/>
          <p:nvPr/>
        </p:nvSpPr>
        <p:spPr>
          <a:xfrm>
            <a:off x="2267164" y="1337270"/>
            <a:ext cx="2388000" cy="2388000"/>
          </a:xfrm>
          <a:prstGeom prst="ellipse">
            <a:avLst/>
          </a:prstGeom>
          <a:solidFill>
            <a:srgbClr val="307A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4"/>
          <p:cNvSpPr txBox="1"/>
          <p:nvPr/>
        </p:nvSpPr>
        <p:spPr>
          <a:xfrm>
            <a:off x="3131354" y="1917706"/>
            <a:ext cx="1464600" cy="72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chemeClr val="lt1"/>
                </a:solidFill>
                <a:latin typeface="Roboto"/>
                <a:ea typeface="Roboto"/>
                <a:cs typeface="Roboto"/>
                <a:sym typeface="Roboto"/>
              </a:rPr>
              <a:t>Support ML Batch Workload</a:t>
            </a:r>
            <a:endParaRPr b="1" sz="1500">
              <a:solidFill>
                <a:schemeClr val="lt1"/>
              </a:solidFill>
              <a:latin typeface="Roboto"/>
              <a:ea typeface="Roboto"/>
              <a:cs typeface="Roboto"/>
              <a:sym typeface="Roboto"/>
            </a:endParaRPr>
          </a:p>
        </p:txBody>
      </p:sp>
      <p:sp>
        <p:nvSpPr>
          <p:cNvPr id="479" name="Google Shape;479;p34"/>
          <p:cNvSpPr/>
          <p:nvPr/>
        </p:nvSpPr>
        <p:spPr>
          <a:xfrm>
            <a:off x="1815912" y="2676418"/>
            <a:ext cx="2388000" cy="2388000"/>
          </a:xfrm>
          <a:prstGeom prst="ellipse">
            <a:avLst/>
          </a:prstGeom>
          <a:solidFill>
            <a:srgbClr val="0942A1">
              <a:alpha val="48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4"/>
          <p:cNvSpPr txBox="1"/>
          <p:nvPr/>
        </p:nvSpPr>
        <p:spPr>
          <a:xfrm>
            <a:off x="2707921" y="3588734"/>
            <a:ext cx="1464600" cy="72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rgbClr val="999999"/>
                </a:solidFill>
                <a:latin typeface="Roboto"/>
                <a:ea typeface="Roboto"/>
                <a:cs typeface="Roboto"/>
                <a:sym typeface="Roboto"/>
              </a:rPr>
              <a:t>Designed for</a:t>
            </a:r>
            <a:endParaRPr b="1" sz="1500">
              <a:solidFill>
                <a:srgbClr val="999999"/>
              </a:solidFill>
              <a:latin typeface="Roboto"/>
              <a:ea typeface="Roboto"/>
              <a:cs typeface="Roboto"/>
              <a:sym typeface="Roboto"/>
            </a:endParaRPr>
          </a:p>
          <a:p>
            <a:pPr indent="0" lvl="0" marL="0" rtl="0" algn="ctr">
              <a:spcBef>
                <a:spcPts val="0"/>
              </a:spcBef>
              <a:spcAft>
                <a:spcPts val="0"/>
              </a:spcAft>
              <a:buNone/>
            </a:pPr>
            <a:r>
              <a:rPr b="1" lang="en" sz="1500">
                <a:solidFill>
                  <a:srgbClr val="999999"/>
                </a:solidFill>
                <a:latin typeface="Roboto"/>
                <a:ea typeface="Roboto"/>
                <a:cs typeface="Roboto"/>
                <a:sym typeface="Roboto"/>
              </a:rPr>
              <a:t>Multi-Cluster, Multi-Tenancy </a:t>
            </a:r>
            <a:endParaRPr b="1" sz="1500">
              <a:solidFill>
                <a:srgbClr val="999999"/>
              </a:solidFill>
              <a:latin typeface="Roboto"/>
              <a:ea typeface="Roboto"/>
              <a:cs typeface="Roboto"/>
              <a:sym typeface="Roboto"/>
            </a:endParaRPr>
          </a:p>
        </p:txBody>
      </p:sp>
      <p:sp>
        <p:nvSpPr>
          <p:cNvPr id="481" name="Google Shape;481;p34"/>
          <p:cNvSpPr/>
          <p:nvPr/>
        </p:nvSpPr>
        <p:spPr>
          <a:xfrm>
            <a:off x="431601" y="2676528"/>
            <a:ext cx="2388000" cy="2388000"/>
          </a:xfrm>
          <a:prstGeom prst="ellipse">
            <a:avLst/>
          </a:prstGeom>
          <a:solidFill>
            <a:srgbClr val="0C57D3">
              <a:alpha val="49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4"/>
          <p:cNvSpPr txBox="1"/>
          <p:nvPr/>
        </p:nvSpPr>
        <p:spPr>
          <a:xfrm>
            <a:off x="515617" y="3570846"/>
            <a:ext cx="1464600" cy="72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rgbClr val="999999"/>
                </a:solidFill>
                <a:latin typeface="Roboto"/>
                <a:ea typeface="Roboto"/>
                <a:cs typeface="Roboto"/>
                <a:sym typeface="Roboto"/>
              </a:rPr>
              <a:t>Ease of Maintainability</a:t>
            </a:r>
            <a:endParaRPr b="1" sz="1500">
              <a:solidFill>
                <a:srgbClr val="999999"/>
              </a:solidFill>
              <a:latin typeface="Roboto"/>
              <a:ea typeface="Roboto"/>
              <a:cs typeface="Roboto"/>
              <a:sym typeface="Roboto"/>
            </a:endParaRPr>
          </a:p>
        </p:txBody>
      </p:sp>
      <p:sp>
        <p:nvSpPr>
          <p:cNvPr id="483" name="Google Shape;483;p34"/>
          <p:cNvSpPr/>
          <p:nvPr/>
        </p:nvSpPr>
        <p:spPr>
          <a:xfrm>
            <a:off x="1" y="1337236"/>
            <a:ext cx="2388000" cy="2388000"/>
          </a:xfrm>
          <a:prstGeom prst="ellipse">
            <a:avLst/>
          </a:prstGeom>
          <a:solidFill>
            <a:srgbClr val="0D5CDF">
              <a:alpha val="49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4"/>
          <p:cNvSpPr txBox="1"/>
          <p:nvPr/>
        </p:nvSpPr>
        <p:spPr>
          <a:xfrm>
            <a:off x="263310" y="1914119"/>
            <a:ext cx="1464600" cy="72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500">
                <a:solidFill>
                  <a:srgbClr val="999999"/>
                </a:solidFill>
                <a:latin typeface="Roboto"/>
                <a:ea typeface="Roboto"/>
                <a:cs typeface="Roboto"/>
                <a:sym typeface="Roboto"/>
              </a:rPr>
              <a:t>Collaborative &amp; Active Open Source Community</a:t>
            </a:r>
            <a:endParaRPr b="1" sz="1500">
              <a:solidFill>
                <a:srgbClr val="999999"/>
              </a:solidFill>
              <a:latin typeface="Roboto"/>
              <a:ea typeface="Roboto"/>
              <a:cs typeface="Roboto"/>
              <a:sym typeface="Roboto"/>
            </a:endParaRPr>
          </a:p>
        </p:txBody>
      </p:sp>
      <p:sp>
        <p:nvSpPr>
          <p:cNvPr id="485" name="Google Shape;485;p34"/>
          <p:cNvSpPr/>
          <p:nvPr/>
        </p:nvSpPr>
        <p:spPr>
          <a:xfrm>
            <a:off x="1523027" y="1981648"/>
            <a:ext cx="1743600" cy="1743600"/>
          </a:xfrm>
          <a:prstGeom prst="ellipse">
            <a:avLst/>
          </a:prstGeom>
          <a:solidFill>
            <a:srgbClr val="A1C2F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rgbClr val="FCEF7B"/>
                </a:solidFill>
              </a:rPr>
              <a:t>A 10/10 Scheduler🏆</a:t>
            </a:r>
            <a:endParaRPr b="1" sz="1700">
              <a:solidFill>
                <a:srgbClr val="FCEF7B"/>
              </a:solidFill>
            </a:endParaRPr>
          </a:p>
        </p:txBody>
      </p:sp>
      <p:sp>
        <p:nvSpPr>
          <p:cNvPr id="486" name="Google Shape;486;p34"/>
          <p:cNvSpPr txBox="1"/>
          <p:nvPr/>
        </p:nvSpPr>
        <p:spPr>
          <a:xfrm>
            <a:off x="4806650" y="1586650"/>
            <a:ext cx="4022100" cy="12807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Char char="●"/>
            </a:pPr>
            <a:r>
              <a:rPr lang="en" sz="1600"/>
              <a:t>Supports Gang Scheduler for batch workload (e.g., distributed </a:t>
            </a:r>
            <a:r>
              <a:rPr lang="en" sz="1600">
                <a:solidFill>
                  <a:schemeClr val="dk1"/>
                </a:solidFill>
              </a:rPr>
              <a:t>PyTorch</a:t>
            </a:r>
            <a:r>
              <a:rPr lang="en" sz="1600"/>
              <a:t>)</a:t>
            </a:r>
            <a:endParaRPr sz="1600"/>
          </a:p>
          <a:p>
            <a:pPr indent="-330200" lvl="0" marL="457200" rtl="0" algn="l">
              <a:lnSpc>
                <a:spcPct val="115000"/>
              </a:lnSpc>
              <a:spcBef>
                <a:spcPts val="0"/>
              </a:spcBef>
              <a:spcAft>
                <a:spcPts val="0"/>
              </a:spcAft>
              <a:buSzPts val="1600"/>
              <a:buChar char="●"/>
            </a:pPr>
            <a:r>
              <a:rPr lang="en" sz="1600"/>
              <a:t>Priority &amp; Preemption</a:t>
            </a:r>
            <a:endParaRPr sz="1600"/>
          </a:p>
          <a:p>
            <a:pPr indent="-330200" lvl="0" marL="457200" rtl="0" algn="l">
              <a:lnSpc>
                <a:spcPct val="115000"/>
              </a:lnSpc>
              <a:spcBef>
                <a:spcPts val="0"/>
              </a:spcBef>
              <a:spcAft>
                <a:spcPts val="0"/>
              </a:spcAft>
              <a:buSzPts val="1600"/>
              <a:buChar char="●"/>
            </a:pPr>
            <a:r>
              <a:rPr lang="en" sz="1600"/>
              <a:t>Scheduling &amp; </a:t>
            </a:r>
            <a:r>
              <a:rPr lang="en" sz="1600">
                <a:solidFill>
                  <a:schemeClr val="dk1"/>
                </a:solidFill>
              </a:rPr>
              <a:t>Cancelling </a:t>
            </a:r>
            <a:r>
              <a:rPr lang="en" sz="1600"/>
              <a:t>workloads</a:t>
            </a:r>
            <a:endParaRPr sz="16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35"/>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latin typeface="Calibri"/>
                <a:ea typeface="Calibri"/>
                <a:cs typeface="Calibri"/>
                <a:sym typeface="Calibri"/>
              </a:rPr>
              <a:t>Bend the GPU Growth Curve with Scheduler</a:t>
            </a:r>
            <a:endParaRPr b="1">
              <a:latin typeface="Calibri"/>
              <a:ea typeface="Calibri"/>
              <a:cs typeface="Calibri"/>
              <a:sym typeface="Calibri"/>
            </a:endParaRPr>
          </a:p>
          <a:p>
            <a:pPr indent="0" lvl="0" marL="0" rtl="0" algn="l">
              <a:spcBef>
                <a:spcPts val="0"/>
              </a:spcBef>
              <a:spcAft>
                <a:spcPts val="0"/>
              </a:spcAft>
              <a:buClr>
                <a:schemeClr val="dk1"/>
              </a:buClr>
              <a:buSzPct val="39285"/>
              <a:buFont typeface="Arial"/>
              <a:buNone/>
            </a:pPr>
            <a:r>
              <a:t/>
            </a:r>
            <a:endParaRPr/>
          </a:p>
          <a:p>
            <a:pPr indent="0" lvl="0" marL="0" rtl="0" algn="l">
              <a:spcBef>
                <a:spcPts val="0"/>
              </a:spcBef>
              <a:spcAft>
                <a:spcPts val="0"/>
              </a:spcAft>
              <a:buNone/>
            </a:pPr>
            <a:r>
              <a:t/>
            </a:r>
            <a:endParaRPr b="1">
              <a:latin typeface="Calibri"/>
              <a:ea typeface="Calibri"/>
              <a:cs typeface="Calibri"/>
              <a:sym typeface="Calibri"/>
            </a:endParaRPr>
          </a:p>
        </p:txBody>
      </p:sp>
      <p:sp>
        <p:nvSpPr>
          <p:cNvPr id="492" name="Google Shape;492;p35"/>
          <p:cNvSpPr/>
          <p:nvPr/>
        </p:nvSpPr>
        <p:spPr>
          <a:xfrm>
            <a:off x="145672" y="718815"/>
            <a:ext cx="4352700" cy="4352700"/>
          </a:xfrm>
          <a:prstGeom prst="ellipse">
            <a:avLst/>
          </a:prstGeom>
          <a:solidFill>
            <a:srgbClr val="A1C2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5"/>
          <p:cNvSpPr/>
          <p:nvPr/>
        </p:nvSpPr>
        <p:spPr>
          <a:xfrm>
            <a:off x="1133519" y="526200"/>
            <a:ext cx="2388000" cy="2388000"/>
          </a:xfrm>
          <a:prstGeom prst="ellipse">
            <a:avLst/>
          </a:prstGeom>
          <a:solidFill>
            <a:srgbClr val="0E63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5"/>
          <p:cNvSpPr txBox="1"/>
          <p:nvPr/>
        </p:nvSpPr>
        <p:spPr>
          <a:xfrm>
            <a:off x="1579657" y="857345"/>
            <a:ext cx="1464600" cy="72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Roboto"/>
                <a:ea typeface="Roboto"/>
                <a:cs typeface="Roboto"/>
                <a:sym typeface="Roboto"/>
              </a:rPr>
              <a:t>Built-in Observability</a:t>
            </a:r>
            <a:endParaRPr b="1">
              <a:solidFill>
                <a:srgbClr val="FFFFFF"/>
              </a:solidFill>
              <a:latin typeface="Roboto"/>
              <a:ea typeface="Roboto"/>
              <a:cs typeface="Roboto"/>
              <a:sym typeface="Roboto"/>
            </a:endParaRPr>
          </a:p>
        </p:txBody>
      </p:sp>
      <p:sp>
        <p:nvSpPr>
          <p:cNvPr id="495" name="Google Shape;495;p35"/>
          <p:cNvSpPr/>
          <p:nvPr/>
        </p:nvSpPr>
        <p:spPr>
          <a:xfrm>
            <a:off x="2267164" y="1337270"/>
            <a:ext cx="2388000" cy="2388000"/>
          </a:xfrm>
          <a:prstGeom prst="ellipse">
            <a:avLst/>
          </a:prstGeom>
          <a:solidFill>
            <a:srgbClr val="307AF3">
              <a:alpha val="48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5"/>
          <p:cNvSpPr txBox="1"/>
          <p:nvPr/>
        </p:nvSpPr>
        <p:spPr>
          <a:xfrm>
            <a:off x="3131354" y="1917706"/>
            <a:ext cx="1464600" cy="72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rgbClr val="999999"/>
                </a:solidFill>
                <a:latin typeface="Roboto"/>
                <a:ea typeface="Roboto"/>
                <a:cs typeface="Roboto"/>
                <a:sym typeface="Roboto"/>
              </a:rPr>
              <a:t>Support ML Batch Workload</a:t>
            </a:r>
            <a:endParaRPr b="1" sz="1500">
              <a:solidFill>
                <a:srgbClr val="999999"/>
              </a:solidFill>
              <a:latin typeface="Roboto"/>
              <a:ea typeface="Roboto"/>
              <a:cs typeface="Roboto"/>
              <a:sym typeface="Roboto"/>
            </a:endParaRPr>
          </a:p>
        </p:txBody>
      </p:sp>
      <p:sp>
        <p:nvSpPr>
          <p:cNvPr id="497" name="Google Shape;497;p35"/>
          <p:cNvSpPr/>
          <p:nvPr/>
        </p:nvSpPr>
        <p:spPr>
          <a:xfrm>
            <a:off x="1815912" y="2676418"/>
            <a:ext cx="2388000" cy="2388000"/>
          </a:xfrm>
          <a:prstGeom prst="ellipse">
            <a:avLst/>
          </a:prstGeom>
          <a:solidFill>
            <a:srgbClr val="0942A1">
              <a:alpha val="487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5"/>
          <p:cNvSpPr txBox="1"/>
          <p:nvPr/>
        </p:nvSpPr>
        <p:spPr>
          <a:xfrm>
            <a:off x="2707921" y="3588734"/>
            <a:ext cx="1464600" cy="72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rgbClr val="999999"/>
                </a:solidFill>
                <a:latin typeface="Roboto"/>
                <a:ea typeface="Roboto"/>
                <a:cs typeface="Roboto"/>
                <a:sym typeface="Roboto"/>
              </a:rPr>
              <a:t>Designed for</a:t>
            </a:r>
            <a:endParaRPr b="1" sz="1500">
              <a:solidFill>
                <a:srgbClr val="999999"/>
              </a:solidFill>
              <a:latin typeface="Roboto"/>
              <a:ea typeface="Roboto"/>
              <a:cs typeface="Roboto"/>
              <a:sym typeface="Roboto"/>
            </a:endParaRPr>
          </a:p>
          <a:p>
            <a:pPr indent="0" lvl="0" marL="0" rtl="0" algn="ctr">
              <a:spcBef>
                <a:spcPts val="0"/>
              </a:spcBef>
              <a:spcAft>
                <a:spcPts val="0"/>
              </a:spcAft>
              <a:buNone/>
            </a:pPr>
            <a:r>
              <a:rPr b="1" lang="en" sz="1500">
                <a:solidFill>
                  <a:srgbClr val="999999"/>
                </a:solidFill>
                <a:latin typeface="Roboto"/>
                <a:ea typeface="Roboto"/>
                <a:cs typeface="Roboto"/>
                <a:sym typeface="Roboto"/>
              </a:rPr>
              <a:t>Multi-Cluster, Multi-Tenancy </a:t>
            </a:r>
            <a:endParaRPr b="1" sz="1500">
              <a:solidFill>
                <a:srgbClr val="999999"/>
              </a:solidFill>
              <a:latin typeface="Roboto"/>
              <a:ea typeface="Roboto"/>
              <a:cs typeface="Roboto"/>
              <a:sym typeface="Roboto"/>
            </a:endParaRPr>
          </a:p>
        </p:txBody>
      </p:sp>
      <p:sp>
        <p:nvSpPr>
          <p:cNvPr id="499" name="Google Shape;499;p35"/>
          <p:cNvSpPr/>
          <p:nvPr/>
        </p:nvSpPr>
        <p:spPr>
          <a:xfrm>
            <a:off x="431601" y="2676528"/>
            <a:ext cx="2388000" cy="2388000"/>
          </a:xfrm>
          <a:prstGeom prst="ellipse">
            <a:avLst/>
          </a:prstGeom>
          <a:solidFill>
            <a:srgbClr val="0C57D3">
              <a:alpha val="49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5"/>
          <p:cNvSpPr txBox="1"/>
          <p:nvPr/>
        </p:nvSpPr>
        <p:spPr>
          <a:xfrm>
            <a:off x="515617" y="3570846"/>
            <a:ext cx="1464600" cy="72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rgbClr val="999999"/>
                </a:solidFill>
                <a:latin typeface="Roboto"/>
                <a:ea typeface="Roboto"/>
                <a:cs typeface="Roboto"/>
                <a:sym typeface="Roboto"/>
              </a:rPr>
              <a:t>Ease of Maintainability</a:t>
            </a:r>
            <a:endParaRPr b="1" sz="1500">
              <a:solidFill>
                <a:srgbClr val="999999"/>
              </a:solidFill>
              <a:latin typeface="Roboto"/>
              <a:ea typeface="Roboto"/>
              <a:cs typeface="Roboto"/>
              <a:sym typeface="Roboto"/>
            </a:endParaRPr>
          </a:p>
        </p:txBody>
      </p:sp>
      <p:sp>
        <p:nvSpPr>
          <p:cNvPr id="501" name="Google Shape;501;p35"/>
          <p:cNvSpPr/>
          <p:nvPr/>
        </p:nvSpPr>
        <p:spPr>
          <a:xfrm>
            <a:off x="1" y="1337236"/>
            <a:ext cx="2388000" cy="2388000"/>
          </a:xfrm>
          <a:prstGeom prst="ellipse">
            <a:avLst/>
          </a:prstGeom>
          <a:solidFill>
            <a:srgbClr val="0D5CDF">
              <a:alpha val="49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5"/>
          <p:cNvSpPr txBox="1"/>
          <p:nvPr/>
        </p:nvSpPr>
        <p:spPr>
          <a:xfrm>
            <a:off x="263310" y="1914119"/>
            <a:ext cx="1464600" cy="72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500">
                <a:solidFill>
                  <a:srgbClr val="999999"/>
                </a:solidFill>
                <a:latin typeface="Roboto"/>
                <a:ea typeface="Roboto"/>
                <a:cs typeface="Roboto"/>
                <a:sym typeface="Roboto"/>
              </a:rPr>
              <a:t>Collaborative &amp; Active Open source Community</a:t>
            </a:r>
            <a:endParaRPr b="1" sz="1500">
              <a:solidFill>
                <a:srgbClr val="999999"/>
              </a:solidFill>
              <a:latin typeface="Roboto"/>
              <a:ea typeface="Roboto"/>
              <a:cs typeface="Roboto"/>
              <a:sym typeface="Roboto"/>
            </a:endParaRPr>
          </a:p>
        </p:txBody>
      </p:sp>
      <p:sp>
        <p:nvSpPr>
          <p:cNvPr id="503" name="Google Shape;503;p35"/>
          <p:cNvSpPr/>
          <p:nvPr/>
        </p:nvSpPr>
        <p:spPr>
          <a:xfrm>
            <a:off x="1523027" y="1981648"/>
            <a:ext cx="1743600" cy="1743600"/>
          </a:xfrm>
          <a:prstGeom prst="ellipse">
            <a:avLst/>
          </a:prstGeom>
          <a:solidFill>
            <a:srgbClr val="A1C2F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rgbClr val="FCEF7B"/>
                </a:solidFill>
              </a:rPr>
              <a:t>A 10/10 Scheduler🏆</a:t>
            </a:r>
            <a:endParaRPr b="1" sz="1700">
              <a:solidFill>
                <a:srgbClr val="FCEF7B"/>
              </a:solidFill>
            </a:endParaRPr>
          </a:p>
        </p:txBody>
      </p:sp>
      <p:sp>
        <p:nvSpPr>
          <p:cNvPr id="504" name="Google Shape;504;p35"/>
          <p:cNvSpPr txBox="1"/>
          <p:nvPr/>
        </p:nvSpPr>
        <p:spPr>
          <a:xfrm>
            <a:off x="4806650" y="1591056"/>
            <a:ext cx="4119300" cy="12807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Char char="●"/>
            </a:pPr>
            <a:r>
              <a:rPr lang="en" sz="1600"/>
              <a:t>Monitor workload location in queue</a:t>
            </a:r>
            <a:endParaRPr sz="1600"/>
          </a:p>
          <a:p>
            <a:pPr indent="-330200" lvl="0" marL="457200" rtl="0" algn="l">
              <a:lnSpc>
                <a:spcPct val="115000"/>
              </a:lnSpc>
              <a:spcBef>
                <a:spcPts val="0"/>
              </a:spcBef>
              <a:spcAft>
                <a:spcPts val="0"/>
              </a:spcAft>
              <a:buSzPts val="1600"/>
              <a:buChar char="●"/>
            </a:pPr>
            <a:r>
              <a:rPr lang="en" sz="1600"/>
              <a:t>Monitor </a:t>
            </a:r>
            <a:r>
              <a:rPr lang="en" sz="1600"/>
              <a:t>size</a:t>
            </a:r>
            <a:r>
              <a:rPr lang="en" sz="1600"/>
              <a:t> of the queue</a:t>
            </a:r>
            <a:endParaRPr sz="1600"/>
          </a:p>
          <a:p>
            <a:pPr indent="-330200" lvl="0" marL="457200" rtl="0" algn="l">
              <a:lnSpc>
                <a:spcPct val="115000"/>
              </a:lnSpc>
              <a:spcBef>
                <a:spcPts val="0"/>
              </a:spcBef>
              <a:spcAft>
                <a:spcPts val="0"/>
              </a:spcAft>
              <a:buSzPts val="1600"/>
              <a:buChar char="●"/>
            </a:pPr>
            <a:r>
              <a:rPr lang="en" sz="1600"/>
              <a:t>Integrate with </a:t>
            </a:r>
            <a:r>
              <a:rPr lang="en" sz="1600"/>
              <a:t>Prometheus</a:t>
            </a:r>
            <a:endParaRPr sz="1600"/>
          </a:p>
          <a:p>
            <a:pPr indent="-330200" lvl="0" marL="457200" rtl="0" algn="l">
              <a:lnSpc>
                <a:spcPct val="115000"/>
              </a:lnSpc>
              <a:spcBef>
                <a:spcPts val="0"/>
              </a:spcBef>
              <a:spcAft>
                <a:spcPts val="0"/>
              </a:spcAft>
              <a:buSzPts val="1600"/>
              <a:buChar char="●"/>
            </a:pPr>
            <a:r>
              <a:rPr lang="en" sz="1600"/>
              <a:t>Preemption notifications</a:t>
            </a:r>
            <a:endParaRPr sz="2400">
              <a:solidFill>
                <a:schemeClr val="dk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36"/>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Bend the GPU Growth Curve with Scheduler</a:t>
            </a:r>
            <a:endParaRPr b="1">
              <a:latin typeface="Calibri"/>
              <a:ea typeface="Calibri"/>
              <a:cs typeface="Calibri"/>
              <a:sym typeface="Calibri"/>
            </a:endParaRPr>
          </a:p>
          <a:p>
            <a:pPr indent="0" lvl="0" marL="0" rtl="0" algn="l">
              <a:spcBef>
                <a:spcPts val="0"/>
              </a:spcBef>
              <a:spcAft>
                <a:spcPts val="0"/>
              </a:spcAft>
              <a:buNone/>
            </a:pPr>
            <a:r>
              <a:t/>
            </a:r>
            <a:endParaRPr/>
          </a:p>
          <a:p>
            <a:pPr indent="0" lvl="0" marL="0" rtl="0" algn="l">
              <a:spcBef>
                <a:spcPts val="0"/>
              </a:spcBef>
              <a:spcAft>
                <a:spcPts val="0"/>
              </a:spcAft>
              <a:buNone/>
            </a:pPr>
            <a:r>
              <a:t/>
            </a:r>
            <a:endParaRPr b="1">
              <a:latin typeface="Calibri"/>
              <a:ea typeface="Calibri"/>
              <a:cs typeface="Calibri"/>
              <a:sym typeface="Calibri"/>
            </a:endParaRPr>
          </a:p>
        </p:txBody>
      </p:sp>
      <p:sp>
        <p:nvSpPr>
          <p:cNvPr id="510" name="Google Shape;510;p36"/>
          <p:cNvSpPr/>
          <p:nvPr/>
        </p:nvSpPr>
        <p:spPr>
          <a:xfrm>
            <a:off x="145672" y="718815"/>
            <a:ext cx="4352700" cy="4352700"/>
          </a:xfrm>
          <a:prstGeom prst="ellipse">
            <a:avLst/>
          </a:prstGeom>
          <a:solidFill>
            <a:srgbClr val="A1C2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6"/>
          <p:cNvSpPr/>
          <p:nvPr/>
        </p:nvSpPr>
        <p:spPr>
          <a:xfrm>
            <a:off x="1133519" y="526200"/>
            <a:ext cx="2388000" cy="2388000"/>
          </a:xfrm>
          <a:prstGeom prst="ellipse">
            <a:avLst/>
          </a:prstGeom>
          <a:solidFill>
            <a:srgbClr val="0E63F0">
              <a:alpha val="52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6"/>
          <p:cNvSpPr txBox="1"/>
          <p:nvPr/>
        </p:nvSpPr>
        <p:spPr>
          <a:xfrm>
            <a:off x="1579657" y="857345"/>
            <a:ext cx="1464600" cy="72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999999"/>
                </a:solidFill>
                <a:latin typeface="Roboto"/>
                <a:ea typeface="Roboto"/>
                <a:cs typeface="Roboto"/>
                <a:sym typeface="Roboto"/>
              </a:rPr>
              <a:t>Built-in Observability</a:t>
            </a:r>
            <a:endParaRPr b="1">
              <a:solidFill>
                <a:srgbClr val="999999"/>
              </a:solidFill>
              <a:latin typeface="Roboto"/>
              <a:ea typeface="Roboto"/>
              <a:cs typeface="Roboto"/>
              <a:sym typeface="Roboto"/>
            </a:endParaRPr>
          </a:p>
        </p:txBody>
      </p:sp>
      <p:sp>
        <p:nvSpPr>
          <p:cNvPr id="513" name="Google Shape;513;p36"/>
          <p:cNvSpPr/>
          <p:nvPr/>
        </p:nvSpPr>
        <p:spPr>
          <a:xfrm>
            <a:off x="2267164" y="1337270"/>
            <a:ext cx="2388000" cy="2388000"/>
          </a:xfrm>
          <a:prstGeom prst="ellipse">
            <a:avLst/>
          </a:prstGeom>
          <a:solidFill>
            <a:srgbClr val="307AF3">
              <a:alpha val="58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6"/>
          <p:cNvSpPr txBox="1"/>
          <p:nvPr/>
        </p:nvSpPr>
        <p:spPr>
          <a:xfrm>
            <a:off x="3131354" y="1917706"/>
            <a:ext cx="1464600" cy="72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rgbClr val="999999"/>
                </a:solidFill>
                <a:latin typeface="Roboto"/>
                <a:ea typeface="Roboto"/>
                <a:cs typeface="Roboto"/>
                <a:sym typeface="Roboto"/>
              </a:rPr>
              <a:t>Support ML Batch Workload</a:t>
            </a:r>
            <a:endParaRPr b="1" sz="1500">
              <a:solidFill>
                <a:srgbClr val="999999"/>
              </a:solidFill>
              <a:latin typeface="Roboto"/>
              <a:ea typeface="Roboto"/>
              <a:cs typeface="Roboto"/>
              <a:sym typeface="Roboto"/>
            </a:endParaRPr>
          </a:p>
        </p:txBody>
      </p:sp>
      <p:sp>
        <p:nvSpPr>
          <p:cNvPr id="515" name="Google Shape;515;p36"/>
          <p:cNvSpPr/>
          <p:nvPr/>
        </p:nvSpPr>
        <p:spPr>
          <a:xfrm>
            <a:off x="1815912" y="2676418"/>
            <a:ext cx="2388000" cy="2388000"/>
          </a:xfrm>
          <a:prstGeom prst="ellipse">
            <a:avLst/>
          </a:prstGeom>
          <a:solidFill>
            <a:srgbClr val="0942A1">
              <a:alpha val="55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6"/>
          <p:cNvSpPr txBox="1"/>
          <p:nvPr/>
        </p:nvSpPr>
        <p:spPr>
          <a:xfrm>
            <a:off x="2707921" y="3588734"/>
            <a:ext cx="1464600" cy="72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rgbClr val="999999"/>
                </a:solidFill>
                <a:latin typeface="Roboto"/>
                <a:ea typeface="Roboto"/>
                <a:cs typeface="Roboto"/>
                <a:sym typeface="Roboto"/>
              </a:rPr>
              <a:t>Designed for</a:t>
            </a:r>
            <a:endParaRPr b="1" sz="1500">
              <a:solidFill>
                <a:srgbClr val="999999"/>
              </a:solidFill>
              <a:latin typeface="Roboto"/>
              <a:ea typeface="Roboto"/>
              <a:cs typeface="Roboto"/>
              <a:sym typeface="Roboto"/>
            </a:endParaRPr>
          </a:p>
          <a:p>
            <a:pPr indent="0" lvl="0" marL="0" rtl="0" algn="ctr">
              <a:spcBef>
                <a:spcPts val="0"/>
              </a:spcBef>
              <a:spcAft>
                <a:spcPts val="0"/>
              </a:spcAft>
              <a:buNone/>
            </a:pPr>
            <a:r>
              <a:rPr b="1" lang="en" sz="1500">
                <a:solidFill>
                  <a:srgbClr val="999999"/>
                </a:solidFill>
                <a:latin typeface="Roboto"/>
                <a:ea typeface="Roboto"/>
                <a:cs typeface="Roboto"/>
                <a:sym typeface="Roboto"/>
              </a:rPr>
              <a:t>Multi-Cluster, Multi-Tenancy </a:t>
            </a:r>
            <a:endParaRPr b="1" sz="1500">
              <a:solidFill>
                <a:srgbClr val="999999"/>
              </a:solidFill>
              <a:latin typeface="Roboto"/>
              <a:ea typeface="Roboto"/>
              <a:cs typeface="Roboto"/>
              <a:sym typeface="Roboto"/>
            </a:endParaRPr>
          </a:p>
        </p:txBody>
      </p:sp>
      <p:sp>
        <p:nvSpPr>
          <p:cNvPr id="517" name="Google Shape;517;p36"/>
          <p:cNvSpPr/>
          <p:nvPr/>
        </p:nvSpPr>
        <p:spPr>
          <a:xfrm>
            <a:off x="431601" y="2676528"/>
            <a:ext cx="2388000" cy="2388000"/>
          </a:xfrm>
          <a:prstGeom prst="ellipse">
            <a:avLst/>
          </a:prstGeom>
          <a:solidFill>
            <a:srgbClr val="0C57D3">
              <a:alpha val="49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6"/>
          <p:cNvSpPr txBox="1"/>
          <p:nvPr/>
        </p:nvSpPr>
        <p:spPr>
          <a:xfrm>
            <a:off x="515617" y="3570846"/>
            <a:ext cx="1464600" cy="72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rgbClr val="999999"/>
                </a:solidFill>
                <a:latin typeface="Roboto"/>
                <a:ea typeface="Roboto"/>
                <a:cs typeface="Roboto"/>
                <a:sym typeface="Roboto"/>
              </a:rPr>
              <a:t>Ease of Maintainability</a:t>
            </a:r>
            <a:endParaRPr b="1" sz="1500">
              <a:solidFill>
                <a:srgbClr val="999999"/>
              </a:solidFill>
              <a:latin typeface="Roboto"/>
              <a:ea typeface="Roboto"/>
              <a:cs typeface="Roboto"/>
              <a:sym typeface="Roboto"/>
            </a:endParaRPr>
          </a:p>
        </p:txBody>
      </p:sp>
      <p:sp>
        <p:nvSpPr>
          <p:cNvPr id="519" name="Google Shape;519;p36"/>
          <p:cNvSpPr/>
          <p:nvPr/>
        </p:nvSpPr>
        <p:spPr>
          <a:xfrm>
            <a:off x="1" y="1337236"/>
            <a:ext cx="2388000" cy="2388000"/>
          </a:xfrm>
          <a:prstGeom prst="ellipse">
            <a:avLst/>
          </a:prstGeom>
          <a:solidFill>
            <a:srgbClr val="0D5C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6"/>
          <p:cNvSpPr txBox="1"/>
          <p:nvPr/>
        </p:nvSpPr>
        <p:spPr>
          <a:xfrm>
            <a:off x="263310" y="1914119"/>
            <a:ext cx="1464600" cy="72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500">
                <a:solidFill>
                  <a:schemeClr val="lt1"/>
                </a:solidFill>
                <a:latin typeface="Roboto"/>
                <a:ea typeface="Roboto"/>
                <a:cs typeface="Roboto"/>
                <a:sym typeface="Roboto"/>
              </a:rPr>
              <a:t>Collaborative &amp; Active Open source Community</a:t>
            </a:r>
            <a:endParaRPr b="1" sz="1500">
              <a:solidFill>
                <a:schemeClr val="lt1"/>
              </a:solidFill>
              <a:latin typeface="Roboto"/>
              <a:ea typeface="Roboto"/>
              <a:cs typeface="Roboto"/>
              <a:sym typeface="Roboto"/>
            </a:endParaRPr>
          </a:p>
        </p:txBody>
      </p:sp>
      <p:sp>
        <p:nvSpPr>
          <p:cNvPr id="521" name="Google Shape;521;p36"/>
          <p:cNvSpPr/>
          <p:nvPr/>
        </p:nvSpPr>
        <p:spPr>
          <a:xfrm>
            <a:off x="1523027" y="1981648"/>
            <a:ext cx="1743600" cy="1743600"/>
          </a:xfrm>
          <a:prstGeom prst="ellipse">
            <a:avLst/>
          </a:prstGeom>
          <a:solidFill>
            <a:srgbClr val="A1C2F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rgbClr val="FCEF7B"/>
                </a:solidFill>
              </a:rPr>
              <a:t>A 10/10 Scheduler🏆</a:t>
            </a:r>
            <a:endParaRPr b="1" sz="1700">
              <a:solidFill>
                <a:srgbClr val="FCEF7B"/>
              </a:solidFill>
            </a:endParaRPr>
          </a:p>
        </p:txBody>
      </p:sp>
      <p:sp>
        <p:nvSpPr>
          <p:cNvPr id="522" name="Google Shape;522;p36"/>
          <p:cNvSpPr txBox="1"/>
          <p:nvPr/>
        </p:nvSpPr>
        <p:spPr>
          <a:xfrm>
            <a:off x="4806650" y="1591050"/>
            <a:ext cx="4209600" cy="15639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dk1"/>
              </a:buClr>
              <a:buSzPts val="1600"/>
              <a:buChar char="●"/>
            </a:pPr>
            <a:r>
              <a:rPr lang="en" sz="1600">
                <a:solidFill>
                  <a:schemeClr val="dk1"/>
                </a:solidFill>
              </a:rPr>
              <a:t>Owned by a foundation (the project is neutral)</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rPr>
              <a:t>Strong community</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rPr>
              <a:t>Good documentation</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rPr>
              <a:t>Mature Project and Internal Adoptions</a:t>
            </a:r>
            <a:endParaRPr sz="1600">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37"/>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Bend the GPU Growth Curve with Scheduler</a:t>
            </a:r>
            <a:endParaRPr b="1">
              <a:latin typeface="Calibri"/>
              <a:ea typeface="Calibri"/>
              <a:cs typeface="Calibri"/>
              <a:sym typeface="Calibri"/>
            </a:endParaRPr>
          </a:p>
          <a:p>
            <a:pPr indent="0" lvl="0" marL="0" rtl="0" algn="l">
              <a:spcBef>
                <a:spcPts val="0"/>
              </a:spcBef>
              <a:spcAft>
                <a:spcPts val="0"/>
              </a:spcAft>
              <a:buNone/>
            </a:pPr>
            <a:r>
              <a:t/>
            </a:r>
            <a:endParaRPr/>
          </a:p>
          <a:p>
            <a:pPr indent="0" lvl="0" marL="0" rtl="0" algn="l">
              <a:spcBef>
                <a:spcPts val="0"/>
              </a:spcBef>
              <a:spcAft>
                <a:spcPts val="0"/>
              </a:spcAft>
              <a:buNone/>
            </a:pPr>
            <a:r>
              <a:t/>
            </a:r>
            <a:endParaRPr b="1">
              <a:latin typeface="Calibri"/>
              <a:ea typeface="Calibri"/>
              <a:cs typeface="Calibri"/>
              <a:sym typeface="Calibri"/>
            </a:endParaRPr>
          </a:p>
        </p:txBody>
      </p:sp>
      <p:sp>
        <p:nvSpPr>
          <p:cNvPr id="528" name="Google Shape;528;p37"/>
          <p:cNvSpPr/>
          <p:nvPr/>
        </p:nvSpPr>
        <p:spPr>
          <a:xfrm>
            <a:off x="145672" y="718815"/>
            <a:ext cx="4352700" cy="4352700"/>
          </a:xfrm>
          <a:prstGeom prst="ellipse">
            <a:avLst/>
          </a:prstGeom>
          <a:solidFill>
            <a:srgbClr val="A1C2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7"/>
          <p:cNvSpPr/>
          <p:nvPr/>
        </p:nvSpPr>
        <p:spPr>
          <a:xfrm>
            <a:off x="1133519" y="526200"/>
            <a:ext cx="2388000" cy="2388000"/>
          </a:xfrm>
          <a:prstGeom prst="ellipse">
            <a:avLst/>
          </a:prstGeom>
          <a:solidFill>
            <a:srgbClr val="0E63F0">
              <a:alpha val="506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7"/>
          <p:cNvSpPr txBox="1"/>
          <p:nvPr/>
        </p:nvSpPr>
        <p:spPr>
          <a:xfrm>
            <a:off x="1579657" y="857345"/>
            <a:ext cx="1464600" cy="72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999999"/>
                </a:solidFill>
                <a:latin typeface="Roboto"/>
                <a:ea typeface="Roboto"/>
                <a:cs typeface="Roboto"/>
                <a:sym typeface="Roboto"/>
              </a:rPr>
              <a:t>Built-in Observability</a:t>
            </a:r>
            <a:endParaRPr b="1">
              <a:solidFill>
                <a:srgbClr val="999999"/>
              </a:solidFill>
              <a:latin typeface="Roboto"/>
              <a:ea typeface="Roboto"/>
              <a:cs typeface="Roboto"/>
              <a:sym typeface="Roboto"/>
            </a:endParaRPr>
          </a:p>
        </p:txBody>
      </p:sp>
      <p:sp>
        <p:nvSpPr>
          <p:cNvPr id="531" name="Google Shape;531;p37"/>
          <p:cNvSpPr/>
          <p:nvPr/>
        </p:nvSpPr>
        <p:spPr>
          <a:xfrm>
            <a:off x="2267164" y="1337270"/>
            <a:ext cx="2388000" cy="2388000"/>
          </a:xfrm>
          <a:prstGeom prst="ellipse">
            <a:avLst/>
          </a:prstGeom>
          <a:solidFill>
            <a:srgbClr val="307AF3">
              <a:alpha val="506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7"/>
          <p:cNvSpPr txBox="1"/>
          <p:nvPr/>
        </p:nvSpPr>
        <p:spPr>
          <a:xfrm>
            <a:off x="3131354" y="1917706"/>
            <a:ext cx="1464600" cy="72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rgbClr val="999999"/>
                </a:solidFill>
                <a:latin typeface="Roboto"/>
                <a:ea typeface="Roboto"/>
                <a:cs typeface="Roboto"/>
                <a:sym typeface="Roboto"/>
              </a:rPr>
              <a:t>Support ML Batch Workload</a:t>
            </a:r>
            <a:endParaRPr b="1" sz="1500">
              <a:solidFill>
                <a:srgbClr val="999999"/>
              </a:solidFill>
              <a:latin typeface="Roboto"/>
              <a:ea typeface="Roboto"/>
              <a:cs typeface="Roboto"/>
              <a:sym typeface="Roboto"/>
            </a:endParaRPr>
          </a:p>
        </p:txBody>
      </p:sp>
      <p:sp>
        <p:nvSpPr>
          <p:cNvPr id="533" name="Google Shape;533;p37"/>
          <p:cNvSpPr/>
          <p:nvPr/>
        </p:nvSpPr>
        <p:spPr>
          <a:xfrm>
            <a:off x="1815912" y="2676418"/>
            <a:ext cx="2388000" cy="2388000"/>
          </a:xfrm>
          <a:prstGeom prst="ellipse">
            <a:avLst/>
          </a:prstGeom>
          <a:solidFill>
            <a:srgbClr val="0942A1">
              <a:alpha val="52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7"/>
          <p:cNvSpPr txBox="1"/>
          <p:nvPr/>
        </p:nvSpPr>
        <p:spPr>
          <a:xfrm>
            <a:off x="2707921" y="3588734"/>
            <a:ext cx="1464600" cy="72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rgbClr val="999999"/>
                </a:solidFill>
                <a:latin typeface="Roboto"/>
                <a:ea typeface="Roboto"/>
                <a:cs typeface="Roboto"/>
                <a:sym typeface="Roboto"/>
              </a:rPr>
              <a:t>Designed for</a:t>
            </a:r>
            <a:endParaRPr b="1" sz="1500">
              <a:solidFill>
                <a:srgbClr val="999999"/>
              </a:solidFill>
              <a:latin typeface="Roboto"/>
              <a:ea typeface="Roboto"/>
              <a:cs typeface="Roboto"/>
              <a:sym typeface="Roboto"/>
            </a:endParaRPr>
          </a:p>
          <a:p>
            <a:pPr indent="0" lvl="0" marL="0" rtl="0" algn="ctr">
              <a:spcBef>
                <a:spcPts val="0"/>
              </a:spcBef>
              <a:spcAft>
                <a:spcPts val="0"/>
              </a:spcAft>
              <a:buNone/>
            </a:pPr>
            <a:r>
              <a:rPr b="1" lang="en" sz="1500">
                <a:solidFill>
                  <a:srgbClr val="999999"/>
                </a:solidFill>
                <a:latin typeface="Roboto"/>
                <a:ea typeface="Roboto"/>
                <a:cs typeface="Roboto"/>
                <a:sym typeface="Roboto"/>
              </a:rPr>
              <a:t>Multi-Cluster, Multi-Tenancy </a:t>
            </a:r>
            <a:endParaRPr b="1" sz="1500">
              <a:solidFill>
                <a:srgbClr val="999999"/>
              </a:solidFill>
              <a:latin typeface="Roboto"/>
              <a:ea typeface="Roboto"/>
              <a:cs typeface="Roboto"/>
              <a:sym typeface="Roboto"/>
            </a:endParaRPr>
          </a:p>
        </p:txBody>
      </p:sp>
      <p:sp>
        <p:nvSpPr>
          <p:cNvPr id="535" name="Google Shape;535;p37"/>
          <p:cNvSpPr/>
          <p:nvPr/>
        </p:nvSpPr>
        <p:spPr>
          <a:xfrm>
            <a:off x="431601" y="2676528"/>
            <a:ext cx="2388000" cy="2388000"/>
          </a:xfrm>
          <a:prstGeom prst="ellipse">
            <a:avLst/>
          </a:prstGeom>
          <a:solidFill>
            <a:srgbClr val="0C5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7"/>
          <p:cNvSpPr txBox="1"/>
          <p:nvPr/>
        </p:nvSpPr>
        <p:spPr>
          <a:xfrm>
            <a:off x="515617" y="3570846"/>
            <a:ext cx="1464600" cy="72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chemeClr val="lt1"/>
                </a:solidFill>
                <a:latin typeface="Roboto"/>
                <a:ea typeface="Roboto"/>
                <a:cs typeface="Roboto"/>
                <a:sym typeface="Roboto"/>
              </a:rPr>
              <a:t>Ease of Maintainability</a:t>
            </a:r>
            <a:endParaRPr b="1" sz="1500">
              <a:solidFill>
                <a:schemeClr val="lt1"/>
              </a:solidFill>
              <a:latin typeface="Roboto"/>
              <a:ea typeface="Roboto"/>
              <a:cs typeface="Roboto"/>
              <a:sym typeface="Roboto"/>
            </a:endParaRPr>
          </a:p>
        </p:txBody>
      </p:sp>
      <p:sp>
        <p:nvSpPr>
          <p:cNvPr id="537" name="Google Shape;537;p37"/>
          <p:cNvSpPr/>
          <p:nvPr/>
        </p:nvSpPr>
        <p:spPr>
          <a:xfrm>
            <a:off x="1" y="1337236"/>
            <a:ext cx="2388000" cy="2388000"/>
          </a:xfrm>
          <a:prstGeom prst="ellipse">
            <a:avLst/>
          </a:prstGeom>
          <a:solidFill>
            <a:srgbClr val="0D5CDF">
              <a:alpha val="49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7"/>
          <p:cNvSpPr txBox="1"/>
          <p:nvPr/>
        </p:nvSpPr>
        <p:spPr>
          <a:xfrm>
            <a:off x="263310" y="1914119"/>
            <a:ext cx="1464600" cy="72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500">
                <a:solidFill>
                  <a:srgbClr val="999999"/>
                </a:solidFill>
                <a:latin typeface="Roboto"/>
                <a:ea typeface="Roboto"/>
                <a:cs typeface="Roboto"/>
                <a:sym typeface="Roboto"/>
              </a:rPr>
              <a:t>Collaborative &amp; Active Open source Community</a:t>
            </a:r>
            <a:endParaRPr b="1" sz="1500">
              <a:solidFill>
                <a:srgbClr val="999999"/>
              </a:solidFill>
              <a:latin typeface="Roboto"/>
              <a:ea typeface="Roboto"/>
              <a:cs typeface="Roboto"/>
              <a:sym typeface="Roboto"/>
            </a:endParaRPr>
          </a:p>
        </p:txBody>
      </p:sp>
      <p:sp>
        <p:nvSpPr>
          <p:cNvPr id="539" name="Google Shape;539;p37"/>
          <p:cNvSpPr/>
          <p:nvPr/>
        </p:nvSpPr>
        <p:spPr>
          <a:xfrm>
            <a:off x="1523027" y="1981648"/>
            <a:ext cx="1743600" cy="1743600"/>
          </a:xfrm>
          <a:prstGeom prst="ellipse">
            <a:avLst/>
          </a:prstGeom>
          <a:solidFill>
            <a:srgbClr val="A1C2F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rgbClr val="FCEF7B"/>
                </a:solidFill>
              </a:rPr>
              <a:t>A 10/10 Scheduler🏆</a:t>
            </a:r>
            <a:endParaRPr b="1" sz="1700">
              <a:solidFill>
                <a:srgbClr val="FCEF7B"/>
              </a:solidFill>
            </a:endParaRPr>
          </a:p>
        </p:txBody>
      </p:sp>
      <p:sp>
        <p:nvSpPr>
          <p:cNvPr id="540" name="Google Shape;540;p37"/>
          <p:cNvSpPr txBox="1"/>
          <p:nvPr/>
        </p:nvSpPr>
        <p:spPr>
          <a:xfrm>
            <a:off x="4806650" y="1591050"/>
            <a:ext cx="4235400" cy="12807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dk1"/>
              </a:buClr>
              <a:buSzPts val="1600"/>
              <a:buChar char="●"/>
            </a:pPr>
            <a:r>
              <a:rPr lang="en" sz="1600">
                <a:solidFill>
                  <a:schemeClr val="dk1"/>
                </a:solidFill>
              </a:rPr>
              <a:t>Ease of Maintainability</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rPr>
              <a:t>Ease to deploy the scheduler</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rPr>
              <a:t>Ease to integrate with DSP </a:t>
            </a:r>
            <a:r>
              <a:rPr lang="en" sz="1600">
                <a:solidFill>
                  <a:schemeClr val="dk1"/>
                </a:solidFill>
              </a:rPr>
              <a:t>Infrastructure</a:t>
            </a:r>
            <a:endParaRPr sz="160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sp>
        <p:nvSpPr>
          <p:cNvPr id="545" name="Google Shape;545;p38"/>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Karmada</a:t>
            </a:r>
            <a:endParaRPr b="1">
              <a:latin typeface="Calibri"/>
              <a:ea typeface="Calibri"/>
              <a:cs typeface="Calibri"/>
              <a:sym typeface="Calibri"/>
            </a:endParaRPr>
          </a:p>
        </p:txBody>
      </p:sp>
      <p:sp>
        <p:nvSpPr>
          <p:cNvPr id="546" name="Google Shape;546;p38"/>
          <p:cNvSpPr txBox="1"/>
          <p:nvPr>
            <p:ph idx="1" type="body"/>
          </p:nvPr>
        </p:nvSpPr>
        <p:spPr>
          <a:xfrm>
            <a:off x="896500" y="2151750"/>
            <a:ext cx="2716200" cy="11898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en" sz="6000">
                <a:latin typeface="Calibri"/>
                <a:ea typeface="Calibri"/>
                <a:cs typeface="Calibri"/>
                <a:sym typeface="Calibri"/>
              </a:rPr>
              <a:t>🙆🙆‍♀️🙆‍♂️</a:t>
            </a:r>
            <a:endParaRPr sz="6000">
              <a:latin typeface="Calibri"/>
              <a:ea typeface="Calibri"/>
              <a:cs typeface="Calibri"/>
              <a:sym typeface="Calibri"/>
            </a:endParaRPr>
          </a:p>
        </p:txBody>
      </p:sp>
      <p:pic>
        <p:nvPicPr>
          <p:cNvPr id="547" name="Google Shape;547;p38"/>
          <p:cNvPicPr preferRelativeResize="0"/>
          <p:nvPr/>
        </p:nvPicPr>
        <p:blipFill>
          <a:blip r:embed="rId3">
            <a:alphaModFix/>
          </a:blip>
          <a:stretch>
            <a:fillRect/>
          </a:stretch>
        </p:blipFill>
        <p:spPr>
          <a:xfrm>
            <a:off x="4281225" y="1091300"/>
            <a:ext cx="3054900" cy="29609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pic>
        <p:nvPicPr>
          <p:cNvPr id="552" name="Google Shape;552;p39"/>
          <p:cNvPicPr preferRelativeResize="0"/>
          <p:nvPr/>
        </p:nvPicPr>
        <p:blipFill>
          <a:blip r:embed="rId3">
            <a:alphaModFix/>
          </a:blip>
          <a:stretch>
            <a:fillRect/>
          </a:stretch>
        </p:blipFill>
        <p:spPr>
          <a:xfrm>
            <a:off x="3906590" y="1872875"/>
            <a:ext cx="1330825" cy="1289875"/>
          </a:xfrm>
          <a:prstGeom prst="rect">
            <a:avLst/>
          </a:prstGeom>
          <a:noFill/>
          <a:ln>
            <a:noFill/>
          </a:ln>
        </p:spPr>
      </p:pic>
      <p:sp>
        <p:nvSpPr>
          <p:cNvPr id="553" name="Google Shape;553;p39"/>
          <p:cNvSpPr txBox="1"/>
          <p:nvPr>
            <p:ph type="title"/>
          </p:nvPr>
        </p:nvSpPr>
        <p:spPr>
          <a:xfrm>
            <a:off x="91075" y="29700"/>
            <a:ext cx="7690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1920">
                <a:latin typeface="Calibri"/>
                <a:ea typeface="Calibri"/>
                <a:cs typeface="Calibri"/>
                <a:sym typeface="Calibri"/>
              </a:rPr>
              <a:t>Open, Multi-Cloud, and Multi-Cluster Container Orchestration Platform</a:t>
            </a:r>
            <a:endParaRPr b="1" sz="1920">
              <a:latin typeface="Calibri"/>
              <a:ea typeface="Calibri"/>
              <a:cs typeface="Calibri"/>
              <a:sym typeface="Calibri"/>
            </a:endParaRPr>
          </a:p>
        </p:txBody>
      </p:sp>
      <p:grpSp>
        <p:nvGrpSpPr>
          <p:cNvPr id="554" name="Google Shape;554;p39"/>
          <p:cNvGrpSpPr/>
          <p:nvPr/>
        </p:nvGrpSpPr>
        <p:grpSpPr>
          <a:xfrm>
            <a:off x="251475" y="1226825"/>
            <a:ext cx="5691779" cy="2581972"/>
            <a:chOff x="251475" y="1226825"/>
            <a:chExt cx="5691779" cy="2581972"/>
          </a:xfrm>
        </p:grpSpPr>
        <p:sp>
          <p:nvSpPr>
            <p:cNvPr id="555" name="Google Shape;555;p39"/>
            <p:cNvSpPr/>
            <p:nvPr/>
          </p:nvSpPr>
          <p:spPr>
            <a:xfrm flipH="1">
              <a:off x="3200654" y="1334697"/>
              <a:ext cx="2742600" cy="2474100"/>
            </a:xfrm>
            <a:prstGeom prst="blockArc">
              <a:avLst>
                <a:gd fmla="val 16200000" name="adj1"/>
                <a:gd fmla="val 0" name="adj2"/>
                <a:gd fmla="val 16361" name="adj3"/>
              </a:avLst>
            </a:prstGeom>
            <a:solidFill>
              <a:srgbClr val="A0BAFF">
                <a:alpha val="49800"/>
              </a:srgbClr>
            </a:solidFill>
            <a:ln cap="flat" cmpd="sng" w="38100">
              <a:solidFill>
                <a:srgbClr val="FFFFFF"/>
              </a:solidFill>
              <a:prstDash val="solid"/>
              <a:miter lim="800000"/>
              <a:headEnd len="sm" w="sm" type="none"/>
              <a:tailEnd len="sm" w="sm" type="none"/>
            </a:ln>
          </p:spPr>
          <p:txBody>
            <a:bodyPr anchorCtr="0" anchor="ctr" bIns="108000" lIns="108000" spcFirstLastPara="1" rIns="108000" wrap="square" tIns="108000">
              <a:noAutofit/>
            </a:bodyPr>
            <a:lstStyle/>
            <a:p>
              <a:pPr indent="0" lvl="0" marL="0" marR="0" rtl="0" algn="l">
                <a:lnSpc>
                  <a:spcPct val="100000"/>
                </a:lnSpc>
                <a:spcBef>
                  <a:spcPts val="0"/>
                </a:spcBef>
                <a:spcAft>
                  <a:spcPts val="0"/>
                </a:spcAft>
                <a:buNone/>
              </a:pPr>
              <a:r>
                <a:t/>
              </a:r>
              <a:endParaRPr i="0" sz="1400" u="none" cap="none" strike="noStrike">
                <a:solidFill>
                  <a:srgbClr val="000000"/>
                </a:solidFill>
              </a:endParaRPr>
            </a:p>
          </p:txBody>
        </p:sp>
        <p:sp>
          <p:nvSpPr>
            <p:cNvPr id="556" name="Google Shape;556;p39"/>
            <p:cNvSpPr/>
            <p:nvPr/>
          </p:nvSpPr>
          <p:spPr>
            <a:xfrm>
              <a:off x="2682250" y="1226825"/>
              <a:ext cx="403800" cy="396300"/>
            </a:xfrm>
            <a:prstGeom prst="ellipse">
              <a:avLst/>
            </a:prstGeom>
            <a:solidFill>
              <a:srgbClr val="A0BAFF">
                <a:alpha val="49800"/>
              </a:srgbClr>
            </a:solidFill>
            <a:ln cap="flat" cmpd="sng" w="38100">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Font typeface="Arial"/>
                <a:buNone/>
              </a:pPr>
              <a:r>
                <a:rPr lang="en">
                  <a:solidFill>
                    <a:schemeClr val="lt1"/>
                  </a:solidFill>
                </a:rPr>
                <a:t>1</a:t>
              </a:r>
              <a:endParaRPr>
                <a:solidFill>
                  <a:schemeClr val="lt1"/>
                </a:solidFill>
              </a:endParaRPr>
            </a:p>
          </p:txBody>
        </p:sp>
        <p:sp>
          <p:nvSpPr>
            <p:cNvPr id="557" name="Google Shape;557;p39"/>
            <p:cNvSpPr txBox="1"/>
            <p:nvPr/>
          </p:nvSpPr>
          <p:spPr>
            <a:xfrm>
              <a:off x="251475" y="1623125"/>
              <a:ext cx="2949300" cy="11505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200">
                  <a:solidFill>
                    <a:schemeClr val="dk1"/>
                  </a:solidFill>
                </a:rPr>
                <a:t>Compatible with Kubernetes native APIs</a:t>
              </a:r>
              <a:endParaRPr b="1" sz="1200">
                <a:solidFill>
                  <a:schemeClr val="dk1"/>
                </a:solidFill>
              </a:endParaRPr>
            </a:p>
            <a:p>
              <a:pPr indent="-292100" lvl="0" marL="457200" rtl="0" algn="l">
                <a:spcBef>
                  <a:spcPts val="0"/>
                </a:spcBef>
                <a:spcAft>
                  <a:spcPts val="0"/>
                </a:spcAft>
                <a:buClr>
                  <a:schemeClr val="dk1"/>
                </a:buClr>
                <a:buSzPts val="1000"/>
                <a:buChar char="●"/>
              </a:pPr>
              <a:r>
                <a:rPr lang="en" sz="1000">
                  <a:solidFill>
                    <a:schemeClr val="dk1"/>
                  </a:solidFill>
                </a:rPr>
                <a:t>Upgrade from single-cluster to multi-cluster deployments without code refactoring</a:t>
              </a:r>
              <a:endParaRPr sz="1000">
                <a:solidFill>
                  <a:schemeClr val="dk1"/>
                </a:solidFill>
              </a:endParaRPr>
            </a:p>
            <a:p>
              <a:pPr indent="-292100" lvl="0" marL="457200" rtl="0" algn="l">
                <a:spcBef>
                  <a:spcPts val="0"/>
                </a:spcBef>
                <a:spcAft>
                  <a:spcPts val="0"/>
                </a:spcAft>
                <a:buClr>
                  <a:schemeClr val="dk1"/>
                </a:buClr>
                <a:buSzPts val="1000"/>
                <a:buChar char="●"/>
              </a:pPr>
              <a:r>
                <a:rPr lang="en" sz="1000">
                  <a:solidFill>
                    <a:schemeClr val="dk1"/>
                  </a:solidFill>
                </a:rPr>
                <a:t>Seamlessly integrated with the Kubernetes single-cluster tool chain</a:t>
              </a:r>
              <a:endParaRPr sz="1800">
                <a:solidFill>
                  <a:schemeClr val="dk2"/>
                </a:solidFill>
              </a:endParaRPr>
            </a:p>
          </p:txBody>
        </p:sp>
      </p:grpSp>
      <p:grpSp>
        <p:nvGrpSpPr>
          <p:cNvPr id="558" name="Google Shape;558;p39"/>
          <p:cNvGrpSpPr/>
          <p:nvPr/>
        </p:nvGrpSpPr>
        <p:grpSpPr>
          <a:xfrm>
            <a:off x="3200744" y="1226825"/>
            <a:ext cx="5679806" cy="2581972"/>
            <a:chOff x="3200744" y="1226825"/>
            <a:chExt cx="5679806" cy="2581972"/>
          </a:xfrm>
        </p:grpSpPr>
        <p:sp>
          <p:nvSpPr>
            <p:cNvPr id="559" name="Google Shape;559;p39"/>
            <p:cNvSpPr/>
            <p:nvPr/>
          </p:nvSpPr>
          <p:spPr>
            <a:xfrm>
              <a:off x="3200744" y="1334697"/>
              <a:ext cx="2742600" cy="2474100"/>
            </a:xfrm>
            <a:prstGeom prst="blockArc">
              <a:avLst>
                <a:gd fmla="val 16200000" name="adj1"/>
                <a:gd fmla="val 0" name="adj2"/>
                <a:gd fmla="val 16361" name="adj3"/>
              </a:avLst>
            </a:prstGeom>
            <a:solidFill>
              <a:srgbClr val="6D8EFF"/>
            </a:solidFill>
            <a:ln cap="flat" cmpd="sng" w="38100">
              <a:solidFill>
                <a:srgbClr val="FFFFFF"/>
              </a:solidFill>
              <a:prstDash val="solid"/>
              <a:miter lim="800000"/>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t/>
              </a:r>
              <a:endParaRPr i="0" sz="1400" u="none" cap="none" strike="noStrike">
                <a:solidFill>
                  <a:srgbClr val="000000"/>
                </a:solidFill>
              </a:endParaRPr>
            </a:p>
          </p:txBody>
        </p:sp>
        <p:sp>
          <p:nvSpPr>
            <p:cNvPr id="560" name="Google Shape;560;p39"/>
            <p:cNvSpPr/>
            <p:nvPr/>
          </p:nvSpPr>
          <p:spPr>
            <a:xfrm>
              <a:off x="5939800" y="1226825"/>
              <a:ext cx="403800" cy="396300"/>
            </a:xfrm>
            <a:prstGeom prst="ellipse">
              <a:avLst/>
            </a:prstGeom>
            <a:solidFill>
              <a:srgbClr val="6D8EFF"/>
            </a:solidFill>
            <a:ln cap="flat" cmpd="sng" w="38100">
              <a:solidFill>
                <a:srgbClr val="FFFFFF"/>
              </a:solidFill>
              <a:prstDash val="solid"/>
              <a:miter lim="8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Font typeface="Arial"/>
                <a:buNone/>
              </a:pPr>
              <a:r>
                <a:rPr lang="en">
                  <a:solidFill>
                    <a:schemeClr val="lt1"/>
                  </a:solidFill>
                </a:rPr>
                <a:t>2</a:t>
              </a:r>
              <a:endParaRPr>
                <a:solidFill>
                  <a:schemeClr val="lt1"/>
                </a:solidFill>
              </a:endParaRPr>
            </a:p>
          </p:txBody>
        </p:sp>
        <p:sp>
          <p:nvSpPr>
            <p:cNvPr id="561" name="Google Shape;561;p39"/>
            <p:cNvSpPr txBox="1"/>
            <p:nvPr/>
          </p:nvSpPr>
          <p:spPr>
            <a:xfrm>
              <a:off x="6492250" y="1226825"/>
              <a:ext cx="2388300" cy="1044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sz="1200">
                  <a:solidFill>
                    <a:schemeClr val="dk1"/>
                  </a:solidFill>
                </a:rPr>
                <a:t>Out-of-the-box</a:t>
              </a:r>
              <a:endParaRPr b="1" sz="1200">
                <a:solidFill>
                  <a:schemeClr val="dk1"/>
                </a:solidFill>
              </a:endParaRPr>
            </a:p>
            <a:p>
              <a:pPr indent="-292100" lvl="0" marL="457200" rtl="0" algn="l">
                <a:spcBef>
                  <a:spcPts val="0"/>
                </a:spcBef>
                <a:spcAft>
                  <a:spcPts val="0"/>
                </a:spcAft>
                <a:buClr>
                  <a:schemeClr val="dk1"/>
                </a:buClr>
                <a:buSzPts val="1000"/>
                <a:buChar char="●"/>
              </a:pPr>
              <a:r>
                <a:rPr lang="en" sz="1000">
                  <a:solidFill>
                    <a:schemeClr val="dk1"/>
                  </a:solidFill>
                </a:rPr>
                <a:t>Built-in policy sets for multiple scenarios, such as geographic redundancy, intra-city active-active, and remote DR</a:t>
              </a:r>
              <a:endParaRPr sz="1000">
                <a:solidFill>
                  <a:schemeClr val="dk1"/>
                </a:solidFill>
              </a:endParaRPr>
            </a:p>
            <a:p>
              <a:pPr indent="0" lvl="0" marL="0" rtl="0" algn="l">
                <a:spcBef>
                  <a:spcPts val="0"/>
                </a:spcBef>
                <a:spcAft>
                  <a:spcPts val="0"/>
                </a:spcAft>
                <a:buNone/>
              </a:pPr>
              <a:r>
                <a:t/>
              </a:r>
              <a:endParaRPr b="1" sz="1000">
                <a:solidFill>
                  <a:schemeClr val="dk1"/>
                </a:solidFill>
              </a:endParaRPr>
            </a:p>
            <a:p>
              <a:pPr indent="0" lvl="0" marL="0" rtl="0" algn="l">
                <a:spcBef>
                  <a:spcPts val="0"/>
                </a:spcBef>
                <a:spcAft>
                  <a:spcPts val="0"/>
                </a:spcAft>
                <a:buNone/>
              </a:pPr>
              <a:r>
                <a:t/>
              </a:r>
              <a:endParaRPr sz="1800">
                <a:solidFill>
                  <a:schemeClr val="dk2"/>
                </a:solidFill>
              </a:endParaRPr>
            </a:p>
          </p:txBody>
        </p:sp>
      </p:grpSp>
      <p:grpSp>
        <p:nvGrpSpPr>
          <p:cNvPr id="562" name="Google Shape;562;p39"/>
          <p:cNvGrpSpPr/>
          <p:nvPr/>
        </p:nvGrpSpPr>
        <p:grpSpPr>
          <a:xfrm>
            <a:off x="251475" y="1334697"/>
            <a:ext cx="5688334" cy="3566828"/>
            <a:chOff x="251475" y="1334697"/>
            <a:chExt cx="5688334" cy="3566828"/>
          </a:xfrm>
        </p:grpSpPr>
        <p:sp>
          <p:nvSpPr>
            <p:cNvPr id="563" name="Google Shape;563;p39"/>
            <p:cNvSpPr/>
            <p:nvPr/>
          </p:nvSpPr>
          <p:spPr>
            <a:xfrm rot="10800000">
              <a:off x="3197209" y="1334697"/>
              <a:ext cx="2742600" cy="2474100"/>
            </a:xfrm>
            <a:prstGeom prst="blockArc">
              <a:avLst>
                <a:gd fmla="val 16200000" name="adj1"/>
                <a:gd fmla="val 0" name="adj2"/>
                <a:gd fmla="val 16361" name="adj3"/>
              </a:avLst>
            </a:prstGeom>
            <a:solidFill>
              <a:srgbClr val="F9F9F9"/>
            </a:solidFill>
            <a:ln cap="flat" cmpd="sng" w="38100">
              <a:solidFill>
                <a:srgbClr val="FFFFFF"/>
              </a:solidFill>
              <a:prstDash val="solid"/>
              <a:miter lim="800000"/>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t/>
              </a:r>
              <a:endParaRPr i="0" sz="1400" u="none" cap="none" strike="noStrike">
                <a:solidFill>
                  <a:srgbClr val="000000"/>
                </a:solidFill>
              </a:endParaRPr>
            </a:p>
          </p:txBody>
        </p:sp>
        <p:sp>
          <p:nvSpPr>
            <p:cNvPr id="564" name="Google Shape;564;p39"/>
            <p:cNvSpPr/>
            <p:nvPr/>
          </p:nvSpPr>
          <p:spPr>
            <a:xfrm>
              <a:off x="2793400" y="3141250"/>
              <a:ext cx="403800" cy="396300"/>
            </a:xfrm>
            <a:prstGeom prst="ellipse">
              <a:avLst/>
            </a:prstGeom>
            <a:solidFill>
              <a:srgbClr val="F9F9F9"/>
            </a:solidFill>
            <a:ln cap="flat" cmpd="sng" w="38100">
              <a:solidFill>
                <a:srgbClr val="FFFFFF"/>
              </a:solidFill>
              <a:prstDash val="solid"/>
              <a:miter lim="8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Font typeface="Arial"/>
                <a:buNone/>
              </a:pPr>
              <a:r>
                <a:rPr lang="en"/>
                <a:t>3</a:t>
              </a:r>
              <a:endParaRPr>
                <a:solidFill>
                  <a:schemeClr val="lt1"/>
                </a:solidFill>
              </a:endParaRPr>
            </a:p>
          </p:txBody>
        </p:sp>
        <p:sp>
          <p:nvSpPr>
            <p:cNvPr id="565" name="Google Shape;565;p39"/>
            <p:cNvSpPr txBox="1"/>
            <p:nvPr/>
          </p:nvSpPr>
          <p:spPr>
            <a:xfrm>
              <a:off x="251475" y="3491825"/>
              <a:ext cx="3355800" cy="1409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200">
                  <a:solidFill>
                    <a:schemeClr val="dk1"/>
                  </a:solidFill>
                </a:rPr>
                <a:t>No vendor lock-in &amp; Centralized Management</a:t>
              </a:r>
              <a:endParaRPr b="1" sz="1200">
                <a:solidFill>
                  <a:schemeClr val="dk1"/>
                </a:solidFill>
              </a:endParaRPr>
            </a:p>
            <a:p>
              <a:pPr indent="-292100" lvl="0" marL="457200" rtl="0" algn="l">
                <a:spcBef>
                  <a:spcPts val="0"/>
                </a:spcBef>
                <a:spcAft>
                  <a:spcPts val="0"/>
                </a:spcAft>
                <a:buClr>
                  <a:schemeClr val="dk1"/>
                </a:buClr>
                <a:buSzPts val="1000"/>
                <a:buChar char="●"/>
              </a:pPr>
              <a:r>
                <a:rPr lang="en" sz="1000">
                  <a:solidFill>
                    <a:schemeClr val="dk1"/>
                  </a:solidFill>
                </a:rPr>
                <a:t>Support for multi-cloud platforms, auto resource allocation, and free migration</a:t>
              </a:r>
              <a:endParaRPr sz="1000">
                <a:solidFill>
                  <a:schemeClr val="dk1"/>
                </a:solidFill>
              </a:endParaRPr>
            </a:p>
            <a:p>
              <a:pPr indent="-292100" lvl="0" marL="457200" rtl="0" algn="l">
                <a:spcBef>
                  <a:spcPts val="0"/>
                </a:spcBef>
                <a:spcAft>
                  <a:spcPts val="0"/>
                </a:spcAft>
                <a:buClr>
                  <a:schemeClr val="dk1"/>
                </a:buClr>
                <a:buSzPts val="1000"/>
                <a:buChar char="●"/>
              </a:pPr>
              <a:r>
                <a:rPr lang="en" sz="1000">
                  <a:solidFill>
                    <a:schemeClr val="dk1"/>
                  </a:solidFill>
                </a:rPr>
                <a:t>Not bound to any commercial products from cloud vendors</a:t>
              </a:r>
              <a:endParaRPr sz="1000">
                <a:solidFill>
                  <a:schemeClr val="dk1"/>
                </a:solidFill>
              </a:endParaRPr>
            </a:p>
            <a:p>
              <a:pPr indent="-292100" lvl="0" marL="457200" rtl="0" algn="l">
                <a:spcBef>
                  <a:spcPts val="0"/>
                </a:spcBef>
                <a:spcAft>
                  <a:spcPts val="0"/>
                </a:spcAft>
                <a:buClr>
                  <a:schemeClr val="dk1"/>
                </a:buClr>
                <a:buSzPts val="1000"/>
                <a:buChar char="●"/>
              </a:pPr>
              <a:r>
                <a:rPr lang="en" sz="1000">
                  <a:solidFill>
                    <a:schemeClr val="dk1"/>
                  </a:solidFill>
                </a:rPr>
                <a:t>Support public clouds, private clouds, and edge clouds</a:t>
              </a:r>
              <a:endParaRPr sz="1000">
                <a:solidFill>
                  <a:schemeClr val="dk1"/>
                </a:solidFill>
              </a:endParaRPr>
            </a:p>
            <a:p>
              <a:pPr indent="0" lvl="0" marL="0" rtl="0" algn="l">
                <a:spcBef>
                  <a:spcPts val="0"/>
                </a:spcBef>
                <a:spcAft>
                  <a:spcPts val="0"/>
                </a:spcAft>
                <a:buNone/>
              </a:pPr>
              <a:r>
                <a:t/>
              </a:r>
              <a:endParaRPr sz="1800">
                <a:solidFill>
                  <a:schemeClr val="dk2"/>
                </a:solidFill>
              </a:endParaRPr>
            </a:p>
          </p:txBody>
        </p:sp>
      </p:grpSp>
      <p:grpSp>
        <p:nvGrpSpPr>
          <p:cNvPr id="566" name="Google Shape;566;p39"/>
          <p:cNvGrpSpPr/>
          <p:nvPr/>
        </p:nvGrpSpPr>
        <p:grpSpPr>
          <a:xfrm>
            <a:off x="3204189" y="1334697"/>
            <a:ext cx="5795036" cy="3380878"/>
            <a:chOff x="3204189" y="1334697"/>
            <a:chExt cx="5795036" cy="3380878"/>
          </a:xfrm>
        </p:grpSpPr>
        <p:sp>
          <p:nvSpPr>
            <p:cNvPr id="567" name="Google Shape;567;p39"/>
            <p:cNvSpPr/>
            <p:nvPr/>
          </p:nvSpPr>
          <p:spPr>
            <a:xfrm flipH="1" rot="10800000">
              <a:off x="3204189" y="1334697"/>
              <a:ext cx="2742600" cy="2474100"/>
            </a:xfrm>
            <a:prstGeom prst="blockArc">
              <a:avLst>
                <a:gd fmla="val 16200000" name="adj1"/>
                <a:gd fmla="val 0" name="adj2"/>
                <a:gd fmla="val 16361" name="adj3"/>
              </a:avLst>
            </a:prstGeom>
            <a:solidFill>
              <a:srgbClr val="B0B0B0">
                <a:alpha val="49800"/>
              </a:srgbClr>
            </a:solidFill>
            <a:ln cap="flat" cmpd="sng" w="38100">
              <a:solidFill>
                <a:srgbClr val="FFFFFF"/>
              </a:solidFill>
              <a:prstDash val="solid"/>
              <a:miter lim="800000"/>
              <a:headEnd len="sm" w="sm" type="none"/>
              <a:tailEnd len="sm" w="sm" type="none"/>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t/>
              </a:r>
              <a:endParaRPr i="0" sz="1400" u="none" cap="none" strike="noStrike">
                <a:solidFill>
                  <a:srgbClr val="000000"/>
                </a:solidFill>
              </a:endParaRPr>
            </a:p>
          </p:txBody>
        </p:sp>
        <p:sp>
          <p:nvSpPr>
            <p:cNvPr id="568" name="Google Shape;568;p39"/>
            <p:cNvSpPr/>
            <p:nvPr/>
          </p:nvSpPr>
          <p:spPr>
            <a:xfrm>
              <a:off x="6016000" y="2909575"/>
              <a:ext cx="403800" cy="396300"/>
            </a:xfrm>
            <a:prstGeom prst="ellipse">
              <a:avLst/>
            </a:prstGeom>
            <a:solidFill>
              <a:srgbClr val="B0B0B0">
                <a:alpha val="49800"/>
              </a:srgbClr>
            </a:solidFill>
            <a:ln cap="flat" cmpd="sng" w="38100">
              <a:solidFill>
                <a:srgbClr val="FFFFFF"/>
              </a:solidFill>
              <a:prstDash val="solid"/>
              <a:miter lim="8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Font typeface="Arial"/>
                <a:buNone/>
              </a:pPr>
              <a:r>
                <a:rPr lang="en">
                  <a:solidFill>
                    <a:schemeClr val="lt1"/>
                  </a:solidFill>
                </a:rPr>
                <a:t>4</a:t>
              </a:r>
              <a:endParaRPr>
                <a:solidFill>
                  <a:schemeClr val="lt1"/>
                </a:solidFill>
              </a:endParaRPr>
            </a:p>
          </p:txBody>
        </p:sp>
        <p:sp>
          <p:nvSpPr>
            <p:cNvPr id="569" name="Google Shape;569;p39"/>
            <p:cNvSpPr txBox="1"/>
            <p:nvPr/>
          </p:nvSpPr>
          <p:spPr>
            <a:xfrm>
              <a:off x="5798825" y="3305875"/>
              <a:ext cx="3200400" cy="1409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200">
                  <a:solidFill>
                    <a:schemeClr val="dk1"/>
                  </a:solidFill>
                </a:rPr>
                <a:t>Various Multi-Cluster Scheduling Policies</a:t>
              </a:r>
              <a:endParaRPr b="1" sz="1200">
                <a:solidFill>
                  <a:schemeClr val="dk1"/>
                </a:solidFill>
              </a:endParaRPr>
            </a:p>
            <a:p>
              <a:pPr indent="-292100" lvl="0" marL="457200" marR="0" rtl="0" algn="l">
                <a:lnSpc>
                  <a:spcPct val="100000"/>
                </a:lnSpc>
                <a:spcBef>
                  <a:spcPts val="0"/>
                </a:spcBef>
                <a:spcAft>
                  <a:spcPts val="0"/>
                </a:spcAft>
                <a:buClr>
                  <a:schemeClr val="dk1"/>
                </a:buClr>
                <a:buSzPts val="1000"/>
                <a:buChar char="●"/>
              </a:pPr>
              <a:r>
                <a:rPr lang="en" sz="1000">
                  <a:solidFill>
                    <a:schemeClr val="dk1"/>
                  </a:solidFill>
                </a:rPr>
                <a:t>Cluster scheduling based on affinity and multi-cluster </a:t>
              </a:r>
              <a:endParaRPr sz="1000">
                <a:solidFill>
                  <a:schemeClr val="dk1"/>
                </a:solidFill>
              </a:endParaRPr>
            </a:p>
            <a:p>
              <a:pPr indent="-292100" lvl="0" marL="457200" marR="0" rtl="0" algn="l">
                <a:lnSpc>
                  <a:spcPct val="100000"/>
                </a:lnSpc>
                <a:spcBef>
                  <a:spcPts val="0"/>
                </a:spcBef>
                <a:spcAft>
                  <a:spcPts val="0"/>
                </a:spcAft>
                <a:buClr>
                  <a:schemeClr val="dk1"/>
                </a:buClr>
                <a:buSzPts val="1000"/>
                <a:buChar char="●"/>
              </a:pPr>
              <a:r>
                <a:rPr lang="en" sz="1000">
                  <a:solidFill>
                    <a:schemeClr val="dk1"/>
                  </a:solidFill>
                </a:rPr>
                <a:t>HA deployment across regions, AZs, clusters, and vendors</a:t>
              </a:r>
              <a:endParaRPr sz="1000">
                <a:solidFill>
                  <a:schemeClr val="dk1"/>
                </a:solidFill>
              </a:endParaRPr>
            </a:p>
            <a:p>
              <a:pPr indent="0" lvl="0" marL="0" rtl="0" algn="l">
                <a:spcBef>
                  <a:spcPts val="0"/>
                </a:spcBef>
                <a:spcAft>
                  <a:spcPts val="0"/>
                </a:spcAft>
                <a:buNone/>
              </a:pPr>
              <a:r>
                <a:t/>
              </a:r>
              <a:endParaRPr sz="1800">
                <a:solidFill>
                  <a:schemeClr val="dk2"/>
                </a:solidFill>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5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5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6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6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sp>
        <p:nvSpPr>
          <p:cNvPr id="574" name="Google Shape;574;p40"/>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Architecture Overview</a:t>
            </a:r>
            <a:endParaRPr b="1">
              <a:latin typeface="Calibri"/>
              <a:ea typeface="Calibri"/>
              <a:cs typeface="Calibri"/>
              <a:sym typeface="Calibri"/>
            </a:endParaRPr>
          </a:p>
        </p:txBody>
      </p:sp>
      <p:pic>
        <p:nvPicPr>
          <p:cNvPr id="575" name="Google Shape;575;p40"/>
          <p:cNvPicPr preferRelativeResize="0"/>
          <p:nvPr/>
        </p:nvPicPr>
        <p:blipFill>
          <a:blip r:embed="rId3">
            <a:alphaModFix/>
          </a:blip>
          <a:stretch>
            <a:fillRect/>
          </a:stretch>
        </p:blipFill>
        <p:spPr>
          <a:xfrm>
            <a:off x="346713" y="663350"/>
            <a:ext cx="8450574" cy="44241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3"/>
          <p:cNvSpPr txBox="1"/>
          <p:nvPr>
            <p:ph type="ctrTitle"/>
          </p:nvPr>
        </p:nvSpPr>
        <p:spPr>
          <a:xfrm>
            <a:off x="311708" y="1545450"/>
            <a:ext cx="8520600" cy="2052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4680"/>
              <a:buNone/>
            </a:pPr>
            <a:r>
              <a:rPr b="1" lang="en" sz="3980">
                <a:latin typeface="Calibri"/>
                <a:ea typeface="Calibri"/>
                <a:cs typeface="Calibri"/>
                <a:sym typeface="Calibri"/>
              </a:rPr>
              <a:t>Bloomberg's Journey to Improve Resource Utilization in a Multi-Cluster Platform</a:t>
            </a:r>
            <a:endParaRPr b="1" sz="3980">
              <a:latin typeface="Calibri"/>
              <a:ea typeface="Calibri"/>
              <a:cs typeface="Calibri"/>
              <a:sym typeface="Calibri"/>
            </a:endParaRPr>
          </a:p>
        </p:txBody>
      </p:sp>
      <p:sp>
        <p:nvSpPr>
          <p:cNvPr id="112" name="Google Shape;112;p23"/>
          <p:cNvSpPr txBox="1"/>
          <p:nvPr>
            <p:ph idx="1" type="subTitle"/>
          </p:nvPr>
        </p:nvSpPr>
        <p:spPr>
          <a:xfrm>
            <a:off x="311700" y="3790475"/>
            <a:ext cx="8520600" cy="1020600"/>
          </a:xfrm>
          <a:prstGeom prst="rect">
            <a:avLst/>
          </a:prstGeom>
          <a:noFill/>
          <a:ln>
            <a:noFill/>
          </a:ln>
        </p:spPr>
        <p:txBody>
          <a:bodyPr anchorCtr="0" anchor="ctr" bIns="91425" lIns="91425" spcFirstLastPara="1" rIns="91425" wrap="square" tIns="91425">
            <a:normAutofit fontScale="77500" lnSpcReduction="20000"/>
          </a:bodyPr>
          <a:lstStyle/>
          <a:p>
            <a:pPr indent="0" lvl="0" marL="0" rtl="0" algn="l">
              <a:lnSpc>
                <a:spcPct val="100000"/>
              </a:lnSpc>
              <a:spcBef>
                <a:spcPts val="0"/>
              </a:spcBef>
              <a:spcAft>
                <a:spcPts val="0"/>
              </a:spcAft>
              <a:buSzPct val="100000"/>
              <a:buNone/>
            </a:pPr>
            <a:r>
              <a:rPr lang="en">
                <a:latin typeface="Calibri"/>
                <a:ea typeface="Calibri"/>
                <a:cs typeface="Calibri"/>
                <a:sym typeface="Calibri"/>
              </a:rPr>
              <a:t>Yao Weng, Senior Software Engineer</a:t>
            </a:r>
            <a:endParaRPr>
              <a:latin typeface="Calibri"/>
              <a:ea typeface="Calibri"/>
              <a:cs typeface="Calibri"/>
              <a:sym typeface="Calibri"/>
            </a:endParaRPr>
          </a:p>
          <a:p>
            <a:pPr indent="0" lvl="0" marL="0" rtl="0" algn="l">
              <a:lnSpc>
                <a:spcPct val="100000"/>
              </a:lnSpc>
              <a:spcBef>
                <a:spcPts val="0"/>
              </a:spcBef>
              <a:spcAft>
                <a:spcPts val="0"/>
              </a:spcAft>
              <a:buSzPct val="100000"/>
              <a:buNone/>
            </a:pPr>
            <a:r>
              <a:rPr lang="en">
                <a:latin typeface="Calibri"/>
                <a:ea typeface="Calibri"/>
                <a:cs typeface="Calibri"/>
                <a:sym typeface="Calibri"/>
              </a:rPr>
              <a:t>Leon Zhou, Software Engineer</a:t>
            </a:r>
            <a:endParaRPr>
              <a:latin typeface="Calibri"/>
              <a:ea typeface="Calibri"/>
              <a:cs typeface="Calibri"/>
              <a:sym typeface="Calibri"/>
            </a:endParaRPr>
          </a:p>
          <a:p>
            <a:pPr indent="0" lvl="0" marL="0" rtl="0" algn="l">
              <a:lnSpc>
                <a:spcPct val="100000"/>
              </a:lnSpc>
              <a:spcBef>
                <a:spcPts val="0"/>
              </a:spcBef>
              <a:spcAft>
                <a:spcPts val="0"/>
              </a:spcAft>
              <a:buSzPct val="100000"/>
              <a:buNone/>
            </a:pPr>
            <a:r>
              <a:rPr lang="en">
                <a:latin typeface="Calibri"/>
                <a:ea typeface="Calibri"/>
                <a:cs typeface="Calibri"/>
                <a:sym typeface="Calibri"/>
              </a:rPr>
              <a:t>Data Science Platform Engineering @ Bloomberg</a:t>
            </a:r>
            <a:endParaRPr>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p41"/>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3600"/>
              <a:buNone/>
            </a:pPr>
            <a:r>
              <a:rPr b="1" lang="en"/>
              <a:t>Karmada in use at Bloomberg</a:t>
            </a:r>
            <a:endParaRPr b="1"/>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42"/>
          <p:cNvSpPr txBox="1"/>
          <p:nvPr>
            <p:ph type="title"/>
          </p:nvPr>
        </p:nvSpPr>
        <p:spPr>
          <a:xfrm>
            <a:off x="91075" y="29700"/>
            <a:ext cx="76908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latin typeface="Calibri"/>
                <a:ea typeface="Calibri"/>
                <a:cs typeface="Calibri"/>
                <a:sym typeface="Calibri"/>
              </a:rPr>
              <a:t>Control Plane Setup</a:t>
            </a:r>
            <a:endParaRPr b="1">
              <a:latin typeface="Calibri"/>
              <a:ea typeface="Calibri"/>
              <a:cs typeface="Calibri"/>
              <a:sym typeface="Calibri"/>
            </a:endParaRPr>
          </a:p>
        </p:txBody>
      </p:sp>
      <p:pic>
        <p:nvPicPr>
          <p:cNvPr id="586" name="Google Shape;586;p42"/>
          <p:cNvPicPr preferRelativeResize="0"/>
          <p:nvPr/>
        </p:nvPicPr>
        <p:blipFill>
          <a:blip r:embed="rId3">
            <a:alphaModFix/>
          </a:blip>
          <a:stretch>
            <a:fillRect/>
          </a:stretch>
        </p:blipFill>
        <p:spPr>
          <a:xfrm>
            <a:off x="200950" y="1094375"/>
            <a:ext cx="6285276" cy="3759501"/>
          </a:xfrm>
          <a:prstGeom prst="rect">
            <a:avLst/>
          </a:prstGeom>
          <a:noFill/>
          <a:ln>
            <a:noFill/>
          </a:ln>
        </p:spPr>
      </p:pic>
      <p:sp>
        <p:nvSpPr>
          <p:cNvPr id="587" name="Google Shape;587;p42"/>
          <p:cNvSpPr txBox="1"/>
          <p:nvPr>
            <p:ph idx="1" type="body"/>
          </p:nvPr>
        </p:nvSpPr>
        <p:spPr>
          <a:xfrm>
            <a:off x="5748600" y="1591056"/>
            <a:ext cx="3349500" cy="1091100"/>
          </a:xfrm>
          <a:prstGeom prst="rect">
            <a:avLst/>
          </a:prstGeom>
          <a:noFill/>
          <a:ln>
            <a:noFill/>
          </a:ln>
        </p:spPr>
        <p:txBody>
          <a:bodyPr anchorCtr="0" anchor="t" bIns="91425" lIns="91425" spcFirstLastPara="1" rIns="91425" wrap="square" tIns="91425">
            <a:normAutofit/>
          </a:bodyPr>
          <a:lstStyle/>
          <a:p>
            <a:pPr indent="-330200" lvl="0" marL="457200" rtl="0" algn="l">
              <a:lnSpc>
                <a:spcPct val="115000"/>
              </a:lnSpc>
              <a:spcBef>
                <a:spcPts val="0"/>
              </a:spcBef>
              <a:spcAft>
                <a:spcPts val="0"/>
              </a:spcAft>
              <a:buClr>
                <a:schemeClr val="dk1"/>
              </a:buClr>
              <a:buSzPts val="1600"/>
              <a:buChar char="●"/>
            </a:pPr>
            <a:r>
              <a:rPr lang="en" sz="1600">
                <a:solidFill>
                  <a:schemeClr val="dk1"/>
                </a:solidFill>
              </a:rPr>
              <a:t>Multi-DC deployment</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rPr>
              <a:t>High-availability with Kine and PostgreSQL</a:t>
            </a:r>
            <a:endParaRPr sz="2100">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43"/>
          <p:cNvSpPr txBox="1"/>
          <p:nvPr>
            <p:ph type="title"/>
          </p:nvPr>
        </p:nvSpPr>
        <p:spPr>
          <a:xfrm>
            <a:off x="91075" y="29700"/>
            <a:ext cx="76908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latin typeface="Calibri"/>
                <a:ea typeface="Calibri"/>
                <a:cs typeface="Calibri"/>
                <a:sym typeface="Calibri"/>
              </a:rPr>
              <a:t>Automatic Failover</a:t>
            </a:r>
            <a:endParaRPr b="1">
              <a:latin typeface="Calibri"/>
              <a:ea typeface="Calibri"/>
              <a:cs typeface="Calibri"/>
              <a:sym typeface="Calibri"/>
            </a:endParaRPr>
          </a:p>
        </p:txBody>
      </p:sp>
      <p:sp>
        <p:nvSpPr>
          <p:cNvPr id="593" name="Google Shape;593;p43"/>
          <p:cNvSpPr txBox="1"/>
          <p:nvPr>
            <p:ph idx="1" type="body"/>
          </p:nvPr>
        </p:nvSpPr>
        <p:spPr>
          <a:xfrm>
            <a:off x="4782312" y="1591056"/>
            <a:ext cx="4224600" cy="3109200"/>
          </a:xfrm>
          <a:prstGeom prst="rect">
            <a:avLst/>
          </a:prstGeom>
          <a:noFill/>
          <a:ln>
            <a:noFill/>
          </a:ln>
        </p:spPr>
        <p:txBody>
          <a:bodyPr anchorCtr="0" anchor="t" bIns="91425" lIns="91425" spcFirstLastPara="1" rIns="91425" wrap="square" tIns="91425">
            <a:normAutofit/>
          </a:bodyPr>
          <a:lstStyle/>
          <a:p>
            <a:pPr indent="-330200" lvl="0" marL="457200" rtl="0" algn="l">
              <a:lnSpc>
                <a:spcPct val="115000"/>
              </a:lnSpc>
              <a:spcBef>
                <a:spcPts val="0"/>
              </a:spcBef>
              <a:spcAft>
                <a:spcPts val="0"/>
              </a:spcAft>
              <a:buClr>
                <a:schemeClr val="dk1"/>
              </a:buClr>
              <a:buSzPts val="1600"/>
              <a:buChar char="●"/>
            </a:pPr>
            <a:r>
              <a:rPr lang="en" sz="1600">
                <a:solidFill>
                  <a:schemeClr val="dk1"/>
                </a:solidFill>
              </a:rPr>
              <a:t>Taint faulty cluster as No</a:t>
            </a:r>
            <a:r>
              <a:rPr lang="en" sz="1600">
                <a:solidFill>
                  <a:schemeClr val="dk1"/>
                </a:solidFill>
              </a:rPr>
              <a:t>Schedule</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rPr>
              <a:t>Schedule</a:t>
            </a:r>
            <a:r>
              <a:rPr lang="en" sz="1600">
                <a:solidFill>
                  <a:schemeClr val="dk1"/>
                </a:solidFill>
              </a:rPr>
              <a:t> workload to the healthy clusters</a:t>
            </a:r>
            <a:endParaRPr sz="2000">
              <a:solidFill>
                <a:schemeClr val="dk1"/>
              </a:solidFill>
            </a:endParaRPr>
          </a:p>
        </p:txBody>
      </p:sp>
      <p:pic>
        <p:nvPicPr>
          <p:cNvPr id="594" name="Google Shape;594;p43"/>
          <p:cNvPicPr preferRelativeResize="0"/>
          <p:nvPr/>
        </p:nvPicPr>
        <p:blipFill>
          <a:blip r:embed="rId3">
            <a:alphaModFix/>
          </a:blip>
          <a:stretch>
            <a:fillRect/>
          </a:stretch>
        </p:blipFill>
        <p:spPr>
          <a:xfrm>
            <a:off x="325275" y="754800"/>
            <a:ext cx="4000489" cy="4236298"/>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 name="Shape 598"/>
        <p:cNvGrpSpPr/>
        <p:nvPr/>
      </p:nvGrpSpPr>
      <p:grpSpPr>
        <a:xfrm>
          <a:off x="0" y="0"/>
          <a:ext cx="0" cy="0"/>
          <a:chOff x="0" y="0"/>
          <a:chExt cx="0" cy="0"/>
        </a:xfrm>
      </p:grpSpPr>
      <p:sp>
        <p:nvSpPr>
          <p:cNvPr id="599" name="Google Shape;599;p44"/>
          <p:cNvSpPr txBox="1"/>
          <p:nvPr>
            <p:ph type="title"/>
          </p:nvPr>
        </p:nvSpPr>
        <p:spPr>
          <a:xfrm>
            <a:off x="91075" y="29700"/>
            <a:ext cx="76908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latin typeface="Calibri"/>
                <a:ea typeface="Calibri"/>
                <a:cs typeface="Calibri"/>
                <a:sym typeface="Calibri"/>
              </a:rPr>
              <a:t>Configuration/Credential Propagation</a:t>
            </a:r>
            <a:endParaRPr b="1">
              <a:latin typeface="Calibri"/>
              <a:ea typeface="Calibri"/>
              <a:cs typeface="Calibri"/>
              <a:sym typeface="Calibri"/>
            </a:endParaRPr>
          </a:p>
        </p:txBody>
      </p:sp>
      <p:sp>
        <p:nvSpPr>
          <p:cNvPr id="600" name="Google Shape;600;p44"/>
          <p:cNvSpPr txBox="1"/>
          <p:nvPr>
            <p:ph idx="1" type="body"/>
          </p:nvPr>
        </p:nvSpPr>
        <p:spPr>
          <a:xfrm>
            <a:off x="4780325" y="1591056"/>
            <a:ext cx="4220700" cy="21303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dk1"/>
              </a:buClr>
              <a:buSzPts val="1600"/>
              <a:buChar char="●"/>
            </a:pPr>
            <a:r>
              <a:rPr lang="en" sz="1600">
                <a:solidFill>
                  <a:schemeClr val="dk1"/>
                </a:solidFill>
              </a:rPr>
              <a:t>Automatically propagate configurations and credentials to all clusters under the same tier</a:t>
            </a:r>
            <a:br>
              <a:rPr lang="en" sz="1600">
                <a:solidFill>
                  <a:schemeClr val="dk1"/>
                </a:solidFill>
              </a:rPr>
            </a:b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rPr>
              <a:t>One-time creation, access anywhere</a:t>
            </a:r>
            <a:br>
              <a:rPr lang="en" sz="1600">
                <a:solidFill>
                  <a:schemeClr val="dk1"/>
                </a:solidFill>
              </a:rPr>
            </a:b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rPr>
              <a:t>Auto-populate to new member clusters</a:t>
            </a:r>
            <a:endParaRPr sz="1600">
              <a:solidFill>
                <a:schemeClr val="dk1"/>
              </a:solidFill>
            </a:endParaRPr>
          </a:p>
        </p:txBody>
      </p:sp>
      <p:pic>
        <p:nvPicPr>
          <p:cNvPr id="601" name="Google Shape;601;p44"/>
          <p:cNvPicPr preferRelativeResize="0"/>
          <p:nvPr/>
        </p:nvPicPr>
        <p:blipFill>
          <a:blip r:embed="rId3">
            <a:alphaModFix/>
          </a:blip>
          <a:stretch>
            <a:fillRect/>
          </a:stretch>
        </p:blipFill>
        <p:spPr>
          <a:xfrm>
            <a:off x="161025" y="756475"/>
            <a:ext cx="4475525" cy="423295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45"/>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Balanced Scheduling</a:t>
            </a:r>
            <a:endParaRPr b="1">
              <a:latin typeface="Calibri"/>
              <a:ea typeface="Calibri"/>
              <a:cs typeface="Calibri"/>
              <a:sym typeface="Calibri"/>
            </a:endParaRPr>
          </a:p>
        </p:txBody>
      </p:sp>
      <p:sp>
        <p:nvSpPr>
          <p:cNvPr id="607" name="Google Shape;607;p45"/>
          <p:cNvSpPr txBox="1"/>
          <p:nvPr>
            <p:ph idx="1" type="body"/>
          </p:nvPr>
        </p:nvSpPr>
        <p:spPr>
          <a:xfrm>
            <a:off x="4780325" y="1591056"/>
            <a:ext cx="4220700" cy="9975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dk1"/>
              </a:buClr>
              <a:buSzPts val="1600"/>
              <a:buChar char="●"/>
            </a:pPr>
            <a:r>
              <a:rPr lang="en" sz="1600">
                <a:solidFill>
                  <a:schemeClr val="dk1"/>
                </a:solidFill>
              </a:rPr>
              <a:t>Automatically balance workloads across different clusters in the same tier</a:t>
            </a:r>
            <a:endParaRPr sz="1600">
              <a:solidFill>
                <a:schemeClr val="dk1"/>
              </a:solidFill>
            </a:endParaRPr>
          </a:p>
        </p:txBody>
      </p:sp>
      <p:pic>
        <p:nvPicPr>
          <p:cNvPr id="608" name="Google Shape;608;p45"/>
          <p:cNvPicPr preferRelativeResize="0"/>
          <p:nvPr/>
        </p:nvPicPr>
        <p:blipFill>
          <a:blip r:embed="rId3">
            <a:alphaModFix/>
          </a:blip>
          <a:stretch>
            <a:fillRect/>
          </a:stretch>
        </p:blipFill>
        <p:spPr>
          <a:xfrm>
            <a:off x="130075" y="811362"/>
            <a:ext cx="4584300" cy="412317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46"/>
          <p:cNvSpPr txBox="1"/>
          <p:nvPr>
            <p:ph idx="1" type="body"/>
          </p:nvPr>
        </p:nvSpPr>
        <p:spPr>
          <a:xfrm>
            <a:off x="4782312" y="1591056"/>
            <a:ext cx="4100400" cy="1563900"/>
          </a:xfrm>
          <a:prstGeom prst="rect">
            <a:avLst/>
          </a:prstGeom>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Calibri"/>
              <a:buChar char="●"/>
            </a:pPr>
            <a:r>
              <a:rPr lang="en" sz="1600">
                <a:solidFill>
                  <a:schemeClr val="dk1"/>
                </a:solidFill>
              </a:rPr>
              <a:t>Admins/Users are able to perform operations against the resources in member clusters without needing to access member clusters, </a:t>
            </a:r>
            <a:r>
              <a:rPr lang="en" sz="1600">
                <a:solidFill>
                  <a:schemeClr val="dk1"/>
                </a:solidFill>
              </a:rPr>
              <a:t>including</a:t>
            </a:r>
            <a:r>
              <a:rPr lang="en" sz="1600">
                <a:solidFill>
                  <a:schemeClr val="dk1"/>
                </a:solidFill>
              </a:rPr>
              <a:t> </a:t>
            </a:r>
            <a:r>
              <a:rPr b="1" lang="en" sz="1600">
                <a:solidFill>
                  <a:schemeClr val="dk1"/>
                </a:solidFill>
              </a:rPr>
              <a:t>log</a:t>
            </a:r>
            <a:r>
              <a:rPr lang="en" sz="1600">
                <a:solidFill>
                  <a:schemeClr val="dk1"/>
                </a:solidFill>
              </a:rPr>
              <a:t> and </a:t>
            </a:r>
            <a:r>
              <a:rPr b="1" lang="en" sz="1600">
                <a:solidFill>
                  <a:schemeClr val="dk1"/>
                </a:solidFill>
              </a:rPr>
              <a:t>exec</a:t>
            </a:r>
            <a:endParaRPr sz="1600">
              <a:solidFill>
                <a:schemeClr val="dk1"/>
              </a:solidFill>
            </a:endParaRPr>
          </a:p>
        </p:txBody>
      </p:sp>
      <p:sp>
        <p:nvSpPr>
          <p:cNvPr id="614" name="Google Shape;614;p46"/>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Global Uniform Resource View</a:t>
            </a:r>
            <a:endParaRPr b="1">
              <a:latin typeface="Calibri"/>
              <a:ea typeface="Calibri"/>
              <a:cs typeface="Calibri"/>
              <a:sym typeface="Calibri"/>
            </a:endParaRPr>
          </a:p>
        </p:txBody>
      </p:sp>
      <p:pic>
        <p:nvPicPr>
          <p:cNvPr id="615" name="Google Shape;615;p46"/>
          <p:cNvPicPr preferRelativeResize="0"/>
          <p:nvPr/>
        </p:nvPicPr>
        <p:blipFill>
          <a:blip r:embed="rId3">
            <a:alphaModFix/>
          </a:blip>
          <a:stretch>
            <a:fillRect/>
          </a:stretch>
        </p:blipFill>
        <p:spPr>
          <a:xfrm>
            <a:off x="91075" y="682575"/>
            <a:ext cx="4522126" cy="44126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19" name="Shape 619"/>
        <p:cNvGrpSpPr/>
        <p:nvPr/>
      </p:nvGrpSpPr>
      <p:grpSpPr>
        <a:xfrm>
          <a:off x="0" y="0"/>
          <a:ext cx="0" cy="0"/>
          <a:chOff x="0" y="0"/>
          <a:chExt cx="0" cy="0"/>
        </a:xfrm>
      </p:grpSpPr>
      <p:sp>
        <p:nvSpPr>
          <p:cNvPr id="620" name="Google Shape;620;p47"/>
          <p:cNvSpPr txBox="1"/>
          <p:nvPr>
            <p:ph idx="1" type="body"/>
          </p:nvPr>
        </p:nvSpPr>
        <p:spPr>
          <a:xfrm>
            <a:off x="310896" y="1152475"/>
            <a:ext cx="43602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How does Karmada understand your Custom Resource?</a:t>
            </a:r>
            <a:endParaRPr>
              <a:solidFill>
                <a:schemeClr val="dk1"/>
              </a:solidFill>
            </a:endParaRPr>
          </a:p>
          <a:p>
            <a:pPr indent="0" lvl="0" marL="0" rtl="0" algn="l">
              <a:spcBef>
                <a:spcPts val="0"/>
              </a:spcBef>
              <a:spcAft>
                <a:spcPts val="0"/>
              </a:spcAft>
              <a:buNone/>
            </a:pPr>
            <a:r>
              <a:rPr lang="en" sz="1600">
                <a:solidFill>
                  <a:schemeClr val="dk1"/>
                </a:solidFill>
              </a:rPr>
              <a:t>→ </a:t>
            </a:r>
            <a:r>
              <a:rPr b="1" lang="en" sz="1600">
                <a:solidFill>
                  <a:schemeClr val="dk1"/>
                </a:solidFill>
              </a:rPr>
              <a:t>Resource Interpreter Webhook</a:t>
            </a:r>
            <a:endParaRPr b="1" sz="1600">
              <a:solidFill>
                <a:schemeClr val="dk1"/>
              </a:solidFill>
            </a:endParaRPr>
          </a:p>
        </p:txBody>
      </p:sp>
      <p:sp>
        <p:nvSpPr>
          <p:cNvPr id="621" name="Google Shape;621;p47"/>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Custom </a:t>
            </a:r>
            <a:r>
              <a:rPr b="1" lang="en">
                <a:latin typeface="Calibri"/>
                <a:ea typeface="Calibri"/>
                <a:cs typeface="Calibri"/>
                <a:sym typeface="Calibri"/>
              </a:rPr>
              <a:t>Resource Interpreter</a:t>
            </a:r>
            <a:endParaRPr b="1">
              <a:latin typeface="Calibri"/>
              <a:ea typeface="Calibri"/>
              <a:cs typeface="Calibri"/>
              <a:sym typeface="Calibri"/>
            </a:endParaRPr>
          </a:p>
        </p:txBody>
      </p:sp>
      <p:pic>
        <p:nvPicPr>
          <p:cNvPr id="622" name="Google Shape;622;p47"/>
          <p:cNvPicPr preferRelativeResize="0"/>
          <p:nvPr/>
        </p:nvPicPr>
        <p:blipFill rotWithShape="1">
          <a:blip r:embed="rId3">
            <a:alphaModFix/>
          </a:blip>
          <a:srcRect b="3461" l="0" r="0" t="10657"/>
          <a:stretch/>
        </p:blipFill>
        <p:spPr>
          <a:xfrm>
            <a:off x="4783825" y="623600"/>
            <a:ext cx="4360180" cy="4474148"/>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p48"/>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Customized</a:t>
            </a:r>
            <a:r>
              <a:rPr b="1" lang="en">
                <a:latin typeface="Calibri"/>
                <a:ea typeface="Calibri"/>
                <a:cs typeface="Calibri"/>
                <a:sym typeface="Calibri"/>
              </a:rPr>
              <a:t> Interpreter</a:t>
            </a:r>
            <a:endParaRPr b="1">
              <a:latin typeface="Calibri"/>
              <a:ea typeface="Calibri"/>
              <a:cs typeface="Calibri"/>
              <a:sym typeface="Calibri"/>
            </a:endParaRPr>
          </a:p>
        </p:txBody>
      </p:sp>
      <p:pic>
        <p:nvPicPr>
          <p:cNvPr id="628" name="Google Shape;628;p48"/>
          <p:cNvPicPr preferRelativeResize="0"/>
          <p:nvPr/>
        </p:nvPicPr>
        <p:blipFill>
          <a:blip r:embed="rId3">
            <a:alphaModFix/>
          </a:blip>
          <a:stretch>
            <a:fillRect/>
          </a:stretch>
        </p:blipFill>
        <p:spPr>
          <a:xfrm>
            <a:off x="1938825" y="716200"/>
            <a:ext cx="7263852" cy="4302274"/>
          </a:xfrm>
          <a:prstGeom prst="rect">
            <a:avLst/>
          </a:prstGeom>
          <a:noFill/>
          <a:ln>
            <a:noFill/>
          </a:ln>
        </p:spPr>
      </p:pic>
      <p:sp>
        <p:nvSpPr>
          <p:cNvPr id="629" name="Google Shape;629;p48"/>
          <p:cNvSpPr txBox="1"/>
          <p:nvPr/>
        </p:nvSpPr>
        <p:spPr>
          <a:xfrm>
            <a:off x="310896" y="1152144"/>
            <a:ext cx="3000000" cy="1670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dk1"/>
                </a:solidFill>
              </a:rPr>
              <a:t>How does Karmada understand your Custom Resource?</a:t>
            </a:r>
            <a:endParaRPr sz="1600">
              <a:solidFill>
                <a:schemeClr val="dk1"/>
              </a:solidFill>
            </a:endParaRPr>
          </a:p>
          <a:p>
            <a:pPr indent="0" lvl="0" marL="0" rtl="0" algn="l">
              <a:lnSpc>
                <a:spcPct val="115000"/>
              </a:lnSpc>
              <a:spcBef>
                <a:spcPts val="0"/>
              </a:spcBef>
              <a:spcAft>
                <a:spcPts val="0"/>
              </a:spcAft>
              <a:buNone/>
            </a:pPr>
            <a:r>
              <a:rPr lang="en" sz="1600">
                <a:solidFill>
                  <a:schemeClr val="dk1"/>
                </a:solidFill>
              </a:rPr>
              <a:t>→ </a:t>
            </a:r>
            <a:r>
              <a:rPr b="1" lang="en" sz="1600">
                <a:solidFill>
                  <a:schemeClr val="dk1"/>
                </a:solidFill>
              </a:rPr>
              <a:t>Resource Interpreter Webhook</a:t>
            </a:r>
            <a:endParaRPr b="1" sz="1600">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sp>
        <p:nvSpPr>
          <p:cNvPr id="634" name="Google Shape;634;p49"/>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Resource Modeling</a:t>
            </a:r>
            <a:endParaRPr b="1">
              <a:latin typeface="Calibri"/>
              <a:ea typeface="Calibri"/>
              <a:cs typeface="Calibri"/>
              <a:sym typeface="Calibri"/>
            </a:endParaRPr>
          </a:p>
        </p:txBody>
      </p:sp>
      <p:sp>
        <p:nvSpPr>
          <p:cNvPr id="635" name="Google Shape;635;p49"/>
          <p:cNvSpPr txBox="1"/>
          <p:nvPr/>
        </p:nvSpPr>
        <p:spPr>
          <a:xfrm>
            <a:off x="310896" y="1152144"/>
            <a:ext cx="4006800" cy="11697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Char char="●"/>
            </a:pPr>
            <a:r>
              <a:rPr lang="en" sz="1600">
                <a:solidFill>
                  <a:schemeClr val="dk1"/>
                </a:solidFill>
              </a:rPr>
              <a:t>Calculates f</a:t>
            </a:r>
            <a:r>
              <a:rPr lang="en" sz="1600">
                <a:solidFill>
                  <a:schemeClr val="dk1"/>
                </a:solidFill>
              </a:rPr>
              <a:t>ree resources on the entire cluster</a:t>
            </a:r>
            <a:endParaRPr sz="1600">
              <a:solidFill>
                <a:schemeClr val="dk1"/>
              </a:solidFill>
            </a:endParaRPr>
          </a:p>
          <a:p>
            <a:pPr indent="0" lvl="0" marL="0" rtl="0" algn="l">
              <a:spcBef>
                <a:spcPts val="0"/>
              </a:spcBef>
              <a:spcAft>
                <a:spcPts val="0"/>
              </a:spcAft>
              <a:buNone/>
            </a:pPr>
            <a:r>
              <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Fast, but not accurate</a:t>
            </a:r>
            <a:endParaRPr sz="1600">
              <a:solidFill>
                <a:schemeClr val="dk1"/>
              </a:solidFill>
            </a:endParaRPr>
          </a:p>
        </p:txBody>
      </p:sp>
      <p:pic>
        <p:nvPicPr>
          <p:cNvPr id="636" name="Google Shape;636;p49"/>
          <p:cNvPicPr preferRelativeResize="0"/>
          <p:nvPr/>
        </p:nvPicPr>
        <p:blipFill>
          <a:blip r:embed="rId3">
            <a:alphaModFix/>
          </a:blip>
          <a:stretch>
            <a:fillRect/>
          </a:stretch>
        </p:blipFill>
        <p:spPr>
          <a:xfrm>
            <a:off x="4050875" y="781713"/>
            <a:ext cx="4940723" cy="417113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0" name="Shape 640"/>
        <p:cNvGrpSpPr/>
        <p:nvPr/>
      </p:nvGrpSpPr>
      <p:grpSpPr>
        <a:xfrm>
          <a:off x="0" y="0"/>
          <a:ext cx="0" cy="0"/>
          <a:chOff x="0" y="0"/>
          <a:chExt cx="0" cy="0"/>
        </a:xfrm>
      </p:grpSpPr>
      <p:sp>
        <p:nvSpPr>
          <p:cNvPr id="641" name="Google Shape;641;p50"/>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Resource Modeling</a:t>
            </a:r>
            <a:endParaRPr b="1">
              <a:latin typeface="Calibri"/>
              <a:ea typeface="Calibri"/>
              <a:cs typeface="Calibri"/>
              <a:sym typeface="Calibri"/>
            </a:endParaRPr>
          </a:p>
        </p:txBody>
      </p:sp>
      <p:pic>
        <p:nvPicPr>
          <p:cNvPr id="642" name="Google Shape;642;p50"/>
          <p:cNvPicPr preferRelativeResize="0"/>
          <p:nvPr/>
        </p:nvPicPr>
        <p:blipFill>
          <a:blip r:embed="rId3">
            <a:alphaModFix/>
          </a:blip>
          <a:stretch>
            <a:fillRect/>
          </a:stretch>
        </p:blipFill>
        <p:spPr>
          <a:xfrm>
            <a:off x="954013" y="746150"/>
            <a:ext cx="7235983" cy="42363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4"/>
          <p:cNvSpPr txBox="1"/>
          <p:nvPr>
            <p:ph idx="1" type="body"/>
          </p:nvPr>
        </p:nvSpPr>
        <p:spPr>
          <a:xfrm>
            <a:off x="311700" y="888325"/>
            <a:ext cx="8520600" cy="38157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
              <a:t>Challenges with Managing Large GPU Clusters</a:t>
            </a:r>
            <a:endParaRPr/>
          </a:p>
          <a:p>
            <a:pPr indent="0" lvl="0" marL="457200" rtl="0" algn="l">
              <a:lnSpc>
                <a:spcPct val="115000"/>
              </a:lnSpc>
              <a:spcBef>
                <a:spcPts val="1200"/>
              </a:spcBef>
              <a:spcAft>
                <a:spcPts val="0"/>
              </a:spcAft>
              <a:buNone/>
            </a:pPr>
            <a:r>
              <a:t/>
            </a:r>
            <a:endParaRPr/>
          </a:p>
          <a:p>
            <a:pPr indent="-342900" lvl="0" marL="457200" rtl="0" algn="l">
              <a:lnSpc>
                <a:spcPct val="115000"/>
              </a:lnSpc>
              <a:spcBef>
                <a:spcPts val="1200"/>
              </a:spcBef>
              <a:spcAft>
                <a:spcPts val="0"/>
              </a:spcAft>
              <a:buSzPts val="1800"/>
              <a:buChar char="●"/>
            </a:pPr>
            <a:r>
              <a:rPr lang="en"/>
              <a:t>Bend the GPU Growth Curve with Scheduler</a:t>
            </a:r>
            <a:endParaRPr/>
          </a:p>
          <a:p>
            <a:pPr indent="0" lvl="0" marL="457200" rtl="0" algn="l">
              <a:lnSpc>
                <a:spcPct val="115000"/>
              </a:lnSpc>
              <a:spcBef>
                <a:spcPts val="1200"/>
              </a:spcBef>
              <a:spcAft>
                <a:spcPts val="0"/>
              </a:spcAft>
              <a:buNone/>
            </a:pPr>
            <a:r>
              <a:t/>
            </a:r>
            <a:endParaRPr/>
          </a:p>
          <a:p>
            <a:pPr indent="-342900" lvl="0" marL="457200" rtl="0" algn="l">
              <a:spcBef>
                <a:spcPts val="1200"/>
              </a:spcBef>
              <a:spcAft>
                <a:spcPts val="0"/>
              </a:spcAft>
              <a:buSzPts val="1800"/>
              <a:buChar char="●"/>
            </a:pPr>
            <a:r>
              <a:rPr lang="en"/>
              <a:t>Data Science Platform &amp; Karmada at Bloomberg</a:t>
            </a:r>
            <a:endParaRPr/>
          </a:p>
          <a:p>
            <a:pPr indent="0" lvl="0" marL="0" rtl="0" algn="l">
              <a:lnSpc>
                <a:spcPct val="115000"/>
              </a:lnSpc>
              <a:spcBef>
                <a:spcPts val="1200"/>
              </a:spcBef>
              <a:spcAft>
                <a:spcPts val="0"/>
              </a:spcAft>
              <a:buNone/>
            </a:pPr>
            <a:r>
              <a:t/>
            </a:r>
            <a:endParaRPr/>
          </a:p>
          <a:p>
            <a:pPr indent="-342900" lvl="0" marL="457200" rtl="0" algn="l">
              <a:lnSpc>
                <a:spcPct val="115000"/>
              </a:lnSpc>
              <a:spcBef>
                <a:spcPts val="1200"/>
              </a:spcBef>
              <a:spcAft>
                <a:spcPts val="0"/>
              </a:spcAft>
              <a:buSzPts val="1800"/>
              <a:buChar char="●"/>
            </a:pPr>
            <a:r>
              <a:rPr lang="en"/>
              <a:t>Future Project </a:t>
            </a:r>
            <a:r>
              <a:rPr lang="en"/>
              <a:t>Roadmap</a:t>
            </a:r>
            <a:endParaRPr/>
          </a:p>
        </p:txBody>
      </p:sp>
      <p:sp>
        <p:nvSpPr>
          <p:cNvPr id="118" name="Google Shape;118;p24"/>
          <p:cNvSpPr txBox="1"/>
          <p:nvPr>
            <p:ph type="title"/>
          </p:nvPr>
        </p:nvSpPr>
        <p:spPr>
          <a:xfrm>
            <a:off x="91075" y="29700"/>
            <a:ext cx="76908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latin typeface="Calibri"/>
                <a:ea typeface="Calibri"/>
                <a:cs typeface="Calibri"/>
                <a:sym typeface="Calibri"/>
              </a:rPr>
              <a:t>Agenda</a:t>
            </a:r>
            <a:endParaRPr b="1">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6" name="Shape 646"/>
        <p:cNvGrpSpPr/>
        <p:nvPr/>
      </p:nvGrpSpPr>
      <p:grpSpPr>
        <a:xfrm>
          <a:off x="0" y="0"/>
          <a:ext cx="0" cy="0"/>
          <a:chOff x="0" y="0"/>
          <a:chExt cx="0" cy="0"/>
        </a:xfrm>
      </p:grpSpPr>
      <p:sp>
        <p:nvSpPr>
          <p:cNvPr id="647" name="Google Shape;647;p51"/>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Scheduler Estimator</a:t>
            </a:r>
            <a:endParaRPr b="1">
              <a:latin typeface="Calibri"/>
              <a:ea typeface="Calibri"/>
              <a:cs typeface="Calibri"/>
              <a:sym typeface="Calibri"/>
            </a:endParaRPr>
          </a:p>
        </p:txBody>
      </p:sp>
      <p:sp>
        <p:nvSpPr>
          <p:cNvPr id="648" name="Google Shape;648;p51"/>
          <p:cNvSpPr txBox="1"/>
          <p:nvPr/>
        </p:nvSpPr>
        <p:spPr>
          <a:xfrm>
            <a:off x="310896" y="1152144"/>
            <a:ext cx="3778500" cy="341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2"/>
                </a:solidFill>
              </a:rPr>
              <a:t>Provide accurate information for Karmada-Scheduler</a:t>
            </a:r>
            <a:endParaRPr sz="16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rPr lang="en" sz="1600">
                <a:solidFill>
                  <a:schemeClr val="dk2"/>
                </a:solidFill>
              </a:rPr>
              <a:t>R1: #replicas that a node can be divided into in terms of hardware resource</a:t>
            </a:r>
            <a:endParaRPr sz="1600">
              <a:solidFill>
                <a:schemeClr val="dk2"/>
              </a:solidFill>
            </a:endParaRPr>
          </a:p>
          <a:p>
            <a:pPr indent="0" lvl="0" marL="0" rtl="0" algn="l">
              <a:spcBef>
                <a:spcPts val="0"/>
              </a:spcBef>
              <a:spcAft>
                <a:spcPts val="0"/>
              </a:spcAft>
              <a:buNone/>
            </a:pPr>
            <a:r>
              <a:rPr lang="en" sz="1600">
                <a:solidFill>
                  <a:schemeClr val="dk2"/>
                </a:solidFill>
              </a:rPr>
              <a:t>R2: the maximum remaining pods that the node allows</a:t>
            </a:r>
            <a:endParaRPr sz="1600">
              <a:solidFill>
                <a:schemeClr val="dk2"/>
              </a:solidFill>
            </a:endParaRPr>
          </a:p>
          <a:p>
            <a:pPr indent="0" lvl="0" marL="0" rtl="0" algn="l">
              <a:spcBef>
                <a:spcPts val="0"/>
              </a:spcBef>
              <a:spcAft>
                <a:spcPts val="0"/>
              </a:spcAft>
              <a:buNone/>
            </a:pPr>
            <a:r>
              <a:t/>
            </a:r>
            <a:endParaRPr sz="1600">
              <a:solidFill>
                <a:schemeClr val="dk2"/>
              </a:solidFill>
            </a:endParaRPr>
          </a:p>
          <a:p>
            <a:pPr indent="0" lvl="0" marL="0" rtl="0" algn="l">
              <a:spcBef>
                <a:spcPts val="0"/>
              </a:spcBef>
              <a:spcAft>
                <a:spcPts val="0"/>
              </a:spcAft>
              <a:buClr>
                <a:schemeClr val="dk1"/>
              </a:buClr>
              <a:buSzPts val="1100"/>
              <a:buFont typeface="Arial"/>
              <a:buNone/>
            </a:pPr>
            <a:r>
              <a:rPr lang="en" sz="1600">
                <a:solidFill>
                  <a:schemeClr val="dk2"/>
                </a:solidFill>
              </a:rPr>
              <a:t>Amount of replicas that can be taken:</a:t>
            </a:r>
            <a:endParaRPr sz="1600">
              <a:solidFill>
                <a:schemeClr val="dk2"/>
              </a:solidFill>
            </a:endParaRPr>
          </a:p>
          <a:p>
            <a:pPr indent="0" lvl="0" marL="0" rtl="0" algn="l">
              <a:spcBef>
                <a:spcPts val="0"/>
              </a:spcBef>
              <a:spcAft>
                <a:spcPts val="0"/>
              </a:spcAft>
              <a:buNone/>
            </a:pPr>
            <a:r>
              <a:rPr lang="en" sz="1600">
                <a:solidFill>
                  <a:schemeClr val="dk2"/>
                </a:solidFill>
              </a:rPr>
              <a:t>sumByNode(min(R1, R2) per node)</a:t>
            </a:r>
            <a:endParaRPr sz="1600">
              <a:solidFill>
                <a:schemeClr val="dk2"/>
              </a:solidFill>
            </a:endParaRPr>
          </a:p>
          <a:p>
            <a:pPr indent="0" lvl="0" marL="0" rtl="0" algn="l">
              <a:spcBef>
                <a:spcPts val="0"/>
              </a:spcBef>
              <a:spcAft>
                <a:spcPts val="0"/>
              </a:spcAft>
              <a:buNone/>
            </a:pPr>
            <a:r>
              <a:t/>
            </a:r>
            <a:endParaRPr sz="1600">
              <a:solidFill>
                <a:schemeClr val="dk2"/>
              </a:solidFill>
            </a:endParaRPr>
          </a:p>
          <a:p>
            <a:pPr indent="0" lvl="0" marL="0" rtl="0" algn="l">
              <a:spcBef>
                <a:spcPts val="0"/>
              </a:spcBef>
              <a:spcAft>
                <a:spcPts val="0"/>
              </a:spcAft>
              <a:buNone/>
            </a:pPr>
            <a:r>
              <a:rPr lang="en" sz="1600" u="sng">
                <a:solidFill>
                  <a:schemeClr val="hlink"/>
                </a:solidFill>
                <a:hlinkClick r:id="rId3"/>
              </a:rPr>
              <a:t>Proposal #521</a:t>
            </a:r>
            <a:endParaRPr sz="1600">
              <a:solidFill>
                <a:schemeClr val="dk2"/>
              </a:solidFill>
            </a:endParaRPr>
          </a:p>
        </p:txBody>
      </p:sp>
      <p:pic>
        <p:nvPicPr>
          <p:cNvPr id="649" name="Google Shape;649;p51"/>
          <p:cNvPicPr preferRelativeResize="0"/>
          <p:nvPr/>
        </p:nvPicPr>
        <p:blipFill>
          <a:blip r:embed="rId4">
            <a:alphaModFix/>
          </a:blip>
          <a:stretch>
            <a:fillRect/>
          </a:stretch>
        </p:blipFill>
        <p:spPr>
          <a:xfrm>
            <a:off x="3983625" y="754800"/>
            <a:ext cx="4912768" cy="4236303"/>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p52"/>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Scheduler Estimator</a:t>
            </a:r>
            <a:endParaRPr b="1">
              <a:latin typeface="Calibri"/>
              <a:ea typeface="Calibri"/>
              <a:cs typeface="Calibri"/>
              <a:sym typeface="Calibri"/>
            </a:endParaRPr>
          </a:p>
        </p:txBody>
      </p:sp>
      <p:pic>
        <p:nvPicPr>
          <p:cNvPr id="655" name="Google Shape;655;p52"/>
          <p:cNvPicPr preferRelativeResize="0"/>
          <p:nvPr/>
        </p:nvPicPr>
        <p:blipFill>
          <a:blip r:embed="rId3">
            <a:alphaModFix/>
          </a:blip>
          <a:stretch>
            <a:fillRect/>
          </a:stretch>
        </p:blipFill>
        <p:spPr>
          <a:xfrm>
            <a:off x="521613" y="746150"/>
            <a:ext cx="8100787" cy="42363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sp>
        <p:nvSpPr>
          <p:cNvPr id="660" name="Google Shape;660;p53"/>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ResourceQuota Estimator Plugin</a:t>
            </a:r>
            <a:endParaRPr b="1">
              <a:latin typeface="Calibri"/>
              <a:ea typeface="Calibri"/>
              <a:cs typeface="Calibri"/>
              <a:sym typeface="Calibri"/>
            </a:endParaRPr>
          </a:p>
        </p:txBody>
      </p:sp>
      <p:sp>
        <p:nvSpPr>
          <p:cNvPr id="661" name="Google Shape;661;p53"/>
          <p:cNvSpPr txBox="1"/>
          <p:nvPr/>
        </p:nvSpPr>
        <p:spPr>
          <a:xfrm>
            <a:off x="310900" y="1152150"/>
            <a:ext cx="4182600" cy="43773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Char char="●"/>
            </a:pPr>
            <a:r>
              <a:rPr lang="en" sz="1600">
                <a:solidFill>
                  <a:schemeClr val="dk1"/>
                </a:solidFill>
              </a:rPr>
              <a:t>Checks the remaining </a:t>
            </a:r>
            <a:r>
              <a:rPr lang="en" sz="1600">
                <a:solidFill>
                  <a:schemeClr val="dk1"/>
                </a:solidFill>
              </a:rPr>
              <a:t>ResourceQuota</a:t>
            </a:r>
            <a:r>
              <a:rPr lang="en" sz="1600">
                <a:solidFill>
                  <a:schemeClr val="dk1"/>
                </a:solidFill>
              </a:rPr>
              <a:t> in the target namespace</a:t>
            </a:r>
            <a:endParaRPr sz="1600">
              <a:solidFill>
                <a:schemeClr val="dk1"/>
              </a:solidFill>
            </a:endParaRPr>
          </a:p>
          <a:p>
            <a:pPr indent="0" lvl="0" marL="457200" rtl="0" algn="l">
              <a:spcBef>
                <a:spcPts val="0"/>
              </a:spcBef>
              <a:spcAft>
                <a:spcPts val="0"/>
              </a:spcAft>
              <a:buNone/>
            </a:pPr>
            <a:r>
              <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Applies to PriorityClass-scoped ResourceQuota</a:t>
            </a:r>
            <a:endParaRPr sz="1600">
              <a:solidFill>
                <a:schemeClr val="dk1"/>
              </a:solidFill>
            </a:endParaRPr>
          </a:p>
          <a:p>
            <a:pPr indent="0" lvl="0" marL="0" rtl="0" algn="l">
              <a:spcBef>
                <a:spcPts val="0"/>
              </a:spcBef>
              <a:spcAft>
                <a:spcPts val="0"/>
              </a:spcAft>
              <a:buNone/>
            </a:pPr>
            <a:r>
              <a:t/>
            </a:r>
            <a:endParaRPr sz="1600">
              <a:solidFill>
                <a:schemeClr val="dk1"/>
              </a:solidFill>
            </a:endParaRPr>
          </a:p>
          <a:p>
            <a:pPr indent="0" lvl="0" marL="0" rtl="0" algn="l">
              <a:spcBef>
                <a:spcPts val="0"/>
              </a:spcBef>
              <a:spcAft>
                <a:spcPts val="0"/>
              </a:spcAft>
              <a:buNone/>
            </a:pPr>
            <a:r>
              <a:t/>
            </a:r>
            <a:endParaRPr sz="1600">
              <a:solidFill>
                <a:schemeClr val="dk1"/>
              </a:solidFill>
            </a:endParaRPr>
          </a:p>
        </p:txBody>
      </p:sp>
      <p:pic>
        <p:nvPicPr>
          <p:cNvPr id="662" name="Google Shape;662;p53"/>
          <p:cNvPicPr preferRelativeResize="0"/>
          <p:nvPr/>
        </p:nvPicPr>
        <p:blipFill>
          <a:blip r:embed="rId3">
            <a:alphaModFix/>
          </a:blip>
          <a:stretch>
            <a:fillRect/>
          </a:stretch>
        </p:blipFill>
        <p:spPr>
          <a:xfrm>
            <a:off x="4534200" y="752325"/>
            <a:ext cx="4232075" cy="4306799"/>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 name="Shape 666"/>
        <p:cNvGrpSpPr/>
        <p:nvPr/>
      </p:nvGrpSpPr>
      <p:grpSpPr>
        <a:xfrm>
          <a:off x="0" y="0"/>
          <a:ext cx="0" cy="0"/>
          <a:chOff x="0" y="0"/>
          <a:chExt cx="0" cy="0"/>
        </a:xfrm>
      </p:grpSpPr>
      <p:sp>
        <p:nvSpPr>
          <p:cNvPr id="667" name="Google Shape;667;p54"/>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3600"/>
              <a:buNone/>
            </a:pPr>
            <a:r>
              <a:rPr b="1" lang="en"/>
              <a:t>Future Project Roadmap</a:t>
            </a:r>
            <a:endParaRPr b="1"/>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55"/>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Priority &amp; Preemption</a:t>
            </a:r>
            <a:endParaRPr b="1">
              <a:latin typeface="Calibri"/>
              <a:ea typeface="Calibri"/>
              <a:cs typeface="Calibri"/>
              <a:sym typeface="Calibri"/>
            </a:endParaRPr>
          </a:p>
        </p:txBody>
      </p:sp>
      <p:sp>
        <p:nvSpPr>
          <p:cNvPr id="673" name="Google Shape;673;p55"/>
          <p:cNvSpPr txBox="1"/>
          <p:nvPr/>
        </p:nvSpPr>
        <p:spPr>
          <a:xfrm>
            <a:off x="310896" y="1152150"/>
            <a:ext cx="3925800" cy="2093400"/>
          </a:xfrm>
          <a:prstGeom prst="rect">
            <a:avLst/>
          </a:prstGeom>
          <a:noFill/>
          <a:ln>
            <a:noFill/>
          </a:ln>
        </p:spPr>
        <p:txBody>
          <a:bodyPr anchorCtr="0" anchor="t" bIns="91425" lIns="91425" spcFirstLastPara="1" rIns="91425" wrap="square" tIns="91425">
            <a:spAutoFit/>
          </a:bodyPr>
          <a:lstStyle/>
          <a:p>
            <a:pPr indent="-330200" lvl="0" marL="457200" marR="0" rtl="0" algn="l">
              <a:lnSpc>
                <a:spcPct val="115000"/>
              </a:lnSpc>
              <a:spcBef>
                <a:spcPts val="0"/>
              </a:spcBef>
              <a:spcAft>
                <a:spcPts val="0"/>
              </a:spcAft>
              <a:buClr>
                <a:schemeClr val="dk2"/>
              </a:buClr>
              <a:buSzPts val="1600"/>
              <a:buChar char="●"/>
            </a:pPr>
            <a:r>
              <a:rPr lang="en" sz="1600">
                <a:solidFill>
                  <a:schemeClr val="dk2"/>
                </a:solidFill>
              </a:rPr>
              <a:t>Ensure that critical workloads have preferential access to resources</a:t>
            </a:r>
            <a:endParaRPr sz="1600">
              <a:solidFill>
                <a:schemeClr val="dk2"/>
              </a:solidFill>
            </a:endParaRPr>
          </a:p>
          <a:p>
            <a:pPr indent="-330200" lvl="0" marL="457200" marR="0" rtl="0" algn="l">
              <a:lnSpc>
                <a:spcPct val="115000"/>
              </a:lnSpc>
              <a:spcBef>
                <a:spcPts val="0"/>
              </a:spcBef>
              <a:spcAft>
                <a:spcPts val="0"/>
              </a:spcAft>
              <a:buClr>
                <a:schemeClr val="dk2"/>
              </a:buClr>
              <a:buSzPts val="1600"/>
              <a:buChar char="●"/>
            </a:pPr>
            <a:r>
              <a:rPr lang="en" sz="1600">
                <a:solidFill>
                  <a:schemeClr val="dk2"/>
                </a:solidFill>
              </a:rPr>
              <a:t>Ensure optimal resource utilization and availability for essential workloads</a:t>
            </a:r>
            <a:endParaRPr sz="1600"/>
          </a:p>
          <a:p>
            <a:pPr indent="-330200" lvl="0" marL="457200" rtl="0" algn="l">
              <a:spcBef>
                <a:spcPts val="0"/>
              </a:spcBef>
              <a:spcAft>
                <a:spcPts val="0"/>
              </a:spcAft>
              <a:buClr>
                <a:schemeClr val="dk2"/>
              </a:buClr>
              <a:buSzPts val="1600"/>
              <a:buChar char="●"/>
            </a:pPr>
            <a:r>
              <a:rPr lang="en" sz="1600" u="sng">
                <a:solidFill>
                  <a:schemeClr val="hlink"/>
                </a:solidFill>
                <a:hlinkClick r:id="rId3"/>
              </a:rPr>
              <a:t>PR #4993: Propose binding priority and preemption</a:t>
            </a:r>
            <a:endParaRPr sz="1600">
              <a:solidFill>
                <a:schemeClr val="dk2"/>
              </a:solidFill>
            </a:endParaRPr>
          </a:p>
        </p:txBody>
      </p:sp>
      <p:pic>
        <p:nvPicPr>
          <p:cNvPr id="674" name="Google Shape;674;p55"/>
          <p:cNvPicPr preferRelativeResize="0"/>
          <p:nvPr/>
        </p:nvPicPr>
        <p:blipFill>
          <a:blip r:embed="rId4">
            <a:alphaModFix/>
          </a:blip>
          <a:stretch>
            <a:fillRect/>
          </a:stretch>
        </p:blipFill>
        <p:spPr>
          <a:xfrm>
            <a:off x="4572000" y="732775"/>
            <a:ext cx="3993851" cy="433002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 name="Shape 678"/>
        <p:cNvGrpSpPr/>
        <p:nvPr/>
      </p:nvGrpSpPr>
      <p:grpSpPr>
        <a:xfrm>
          <a:off x="0" y="0"/>
          <a:ext cx="0" cy="0"/>
          <a:chOff x="0" y="0"/>
          <a:chExt cx="0" cy="0"/>
        </a:xfrm>
      </p:grpSpPr>
      <p:sp>
        <p:nvSpPr>
          <p:cNvPr id="679" name="Google Shape;679;p56"/>
          <p:cNvSpPr txBox="1"/>
          <p:nvPr>
            <p:ph type="ctrTitle"/>
          </p:nvPr>
        </p:nvSpPr>
        <p:spPr>
          <a:xfrm>
            <a:off x="311708" y="1545450"/>
            <a:ext cx="8520600" cy="2052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latin typeface="Calibri"/>
                <a:ea typeface="Calibri"/>
                <a:cs typeface="Calibri"/>
                <a:sym typeface="Calibri"/>
              </a:rPr>
              <a:t>Thanks!</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											Questions?</a:t>
            </a:r>
            <a:endParaRPr>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5"/>
          <p:cNvSpPr txBox="1"/>
          <p:nvPr>
            <p:ph idx="1" type="body"/>
          </p:nvPr>
        </p:nvSpPr>
        <p:spPr>
          <a:xfrm>
            <a:off x="310350" y="802575"/>
            <a:ext cx="8523300" cy="973200"/>
          </a:xfrm>
          <a:prstGeom prst="rect">
            <a:avLst/>
          </a:prstGeom>
          <a:noFill/>
          <a:ln>
            <a:noFill/>
          </a:ln>
        </p:spPr>
        <p:txBody>
          <a:bodyPr anchorCtr="0" anchor="t" bIns="91425" lIns="91425" spcFirstLastPara="1" rIns="91425" wrap="square" tIns="91425">
            <a:normAutofit/>
          </a:bodyPr>
          <a:lstStyle/>
          <a:p>
            <a:pPr indent="-368300" lvl="0" marL="457200" rtl="0" algn="l">
              <a:lnSpc>
                <a:spcPct val="115000"/>
              </a:lnSpc>
              <a:spcBef>
                <a:spcPts val="0"/>
              </a:spcBef>
              <a:spcAft>
                <a:spcPts val="0"/>
              </a:spcAft>
              <a:buSzPts val="2200"/>
              <a:buFont typeface="Calibri"/>
              <a:buChar char="●"/>
            </a:pPr>
            <a:r>
              <a:rPr lang="en" sz="2200">
                <a:latin typeface="Calibri"/>
                <a:ea typeface="Calibri"/>
                <a:cs typeface="Calibri"/>
                <a:sym typeface="Calibri"/>
              </a:rPr>
              <a:t>On-prem bare metal Kubernetes Infrastructure for full machine learning lifecycle</a:t>
            </a:r>
            <a:endParaRPr sz="2200">
              <a:latin typeface="Calibri"/>
              <a:ea typeface="Calibri"/>
              <a:cs typeface="Calibri"/>
              <a:sym typeface="Calibri"/>
            </a:endParaRPr>
          </a:p>
        </p:txBody>
      </p:sp>
      <p:sp>
        <p:nvSpPr>
          <p:cNvPr id="124" name="Google Shape;124;p25"/>
          <p:cNvSpPr txBox="1"/>
          <p:nvPr>
            <p:ph type="title"/>
          </p:nvPr>
        </p:nvSpPr>
        <p:spPr>
          <a:xfrm>
            <a:off x="91075" y="29700"/>
            <a:ext cx="76908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latin typeface="Calibri"/>
                <a:ea typeface="Calibri"/>
                <a:cs typeface="Calibri"/>
                <a:sym typeface="Calibri"/>
              </a:rPr>
              <a:t>Data Science Platform at Bloomberg</a:t>
            </a:r>
            <a:endParaRPr b="1">
              <a:latin typeface="Calibri"/>
              <a:ea typeface="Calibri"/>
              <a:cs typeface="Calibri"/>
              <a:sym typeface="Calibri"/>
            </a:endParaRPr>
          </a:p>
        </p:txBody>
      </p:sp>
      <p:pic>
        <p:nvPicPr>
          <p:cNvPr id="125" name="Google Shape;125;p25"/>
          <p:cNvPicPr preferRelativeResize="0"/>
          <p:nvPr/>
        </p:nvPicPr>
        <p:blipFill>
          <a:blip r:embed="rId3">
            <a:alphaModFix/>
          </a:blip>
          <a:stretch>
            <a:fillRect/>
          </a:stretch>
        </p:blipFill>
        <p:spPr>
          <a:xfrm>
            <a:off x="654825" y="2186850"/>
            <a:ext cx="1364175" cy="1598650"/>
          </a:xfrm>
          <a:prstGeom prst="rect">
            <a:avLst/>
          </a:prstGeom>
          <a:noFill/>
          <a:ln>
            <a:noFill/>
          </a:ln>
        </p:spPr>
      </p:pic>
      <p:pic>
        <p:nvPicPr>
          <p:cNvPr id="126" name="Google Shape;126;p25"/>
          <p:cNvPicPr preferRelativeResize="0"/>
          <p:nvPr/>
        </p:nvPicPr>
        <p:blipFill rotWithShape="1">
          <a:blip r:embed="rId4">
            <a:alphaModFix/>
          </a:blip>
          <a:srcRect b="8491" l="8330" r="6923" t="8500"/>
          <a:stretch/>
        </p:blipFill>
        <p:spPr>
          <a:xfrm>
            <a:off x="3494835" y="2186850"/>
            <a:ext cx="1632086" cy="1598649"/>
          </a:xfrm>
          <a:prstGeom prst="rect">
            <a:avLst/>
          </a:prstGeom>
          <a:noFill/>
          <a:ln>
            <a:noFill/>
          </a:ln>
        </p:spPr>
      </p:pic>
      <p:pic>
        <p:nvPicPr>
          <p:cNvPr id="127" name="Google Shape;127;p25"/>
          <p:cNvPicPr preferRelativeResize="0"/>
          <p:nvPr/>
        </p:nvPicPr>
        <p:blipFill>
          <a:blip r:embed="rId5">
            <a:alphaModFix/>
          </a:blip>
          <a:stretch>
            <a:fillRect/>
          </a:stretch>
        </p:blipFill>
        <p:spPr>
          <a:xfrm>
            <a:off x="6638475" y="2186851"/>
            <a:ext cx="1503800" cy="1503825"/>
          </a:xfrm>
          <a:prstGeom prst="rect">
            <a:avLst/>
          </a:prstGeom>
          <a:noFill/>
          <a:ln>
            <a:noFill/>
          </a:ln>
        </p:spPr>
      </p:pic>
      <p:cxnSp>
        <p:nvCxnSpPr>
          <p:cNvPr id="128" name="Google Shape;128;p25"/>
          <p:cNvCxnSpPr/>
          <p:nvPr/>
        </p:nvCxnSpPr>
        <p:spPr>
          <a:xfrm>
            <a:off x="1188175" y="4286250"/>
            <a:ext cx="3099300" cy="0"/>
          </a:xfrm>
          <a:prstGeom prst="straightConnector1">
            <a:avLst/>
          </a:prstGeom>
          <a:noFill/>
          <a:ln cap="flat" cmpd="sng" w="38100">
            <a:solidFill>
              <a:schemeClr val="dk2"/>
            </a:solidFill>
            <a:prstDash val="solid"/>
            <a:round/>
            <a:headEnd len="med" w="med" type="oval"/>
            <a:tailEnd len="med" w="med" type="none"/>
          </a:ln>
        </p:spPr>
      </p:cxnSp>
      <p:cxnSp>
        <p:nvCxnSpPr>
          <p:cNvPr id="129" name="Google Shape;129;p25"/>
          <p:cNvCxnSpPr/>
          <p:nvPr/>
        </p:nvCxnSpPr>
        <p:spPr>
          <a:xfrm>
            <a:off x="4266825" y="4286250"/>
            <a:ext cx="3047400" cy="0"/>
          </a:xfrm>
          <a:prstGeom prst="straightConnector1">
            <a:avLst/>
          </a:prstGeom>
          <a:noFill/>
          <a:ln cap="flat" cmpd="sng" w="38100">
            <a:solidFill>
              <a:schemeClr val="dk2"/>
            </a:solidFill>
            <a:prstDash val="solid"/>
            <a:round/>
            <a:headEnd len="med" w="med" type="oval"/>
            <a:tailEnd len="med" w="med" type="none"/>
          </a:ln>
        </p:spPr>
      </p:cxnSp>
      <p:cxnSp>
        <p:nvCxnSpPr>
          <p:cNvPr id="130" name="Google Shape;130;p25"/>
          <p:cNvCxnSpPr/>
          <p:nvPr/>
        </p:nvCxnSpPr>
        <p:spPr>
          <a:xfrm>
            <a:off x="7278025" y="4286250"/>
            <a:ext cx="1294500" cy="0"/>
          </a:xfrm>
          <a:prstGeom prst="straightConnector1">
            <a:avLst/>
          </a:prstGeom>
          <a:noFill/>
          <a:ln cap="flat" cmpd="sng" w="38100">
            <a:solidFill>
              <a:schemeClr val="dk2"/>
            </a:solidFill>
            <a:prstDash val="solid"/>
            <a:round/>
            <a:headEnd len="med" w="med" type="oval"/>
            <a:tailEnd len="med" w="med" type="stealth"/>
          </a:ln>
        </p:spPr>
      </p:cxnSp>
      <p:cxnSp>
        <p:nvCxnSpPr>
          <p:cNvPr id="131" name="Google Shape;131;p25"/>
          <p:cNvCxnSpPr/>
          <p:nvPr/>
        </p:nvCxnSpPr>
        <p:spPr>
          <a:xfrm>
            <a:off x="654825" y="4286250"/>
            <a:ext cx="562500" cy="0"/>
          </a:xfrm>
          <a:prstGeom prst="straightConnector1">
            <a:avLst/>
          </a:prstGeom>
          <a:noFill/>
          <a:ln cap="flat" cmpd="sng" w="38100">
            <a:solidFill>
              <a:schemeClr val="dk2"/>
            </a:solidFill>
            <a:prstDash val="solid"/>
            <a:round/>
            <a:headEnd len="med" w="med" type="none"/>
            <a:tailEnd len="med" w="med" type="none"/>
          </a:ln>
        </p:spPr>
      </p:cxnSp>
      <p:sp>
        <p:nvSpPr>
          <p:cNvPr id="132" name="Google Shape;132;p25"/>
          <p:cNvSpPr txBox="1"/>
          <p:nvPr/>
        </p:nvSpPr>
        <p:spPr>
          <a:xfrm>
            <a:off x="571477" y="4487450"/>
            <a:ext cx="1364100" cy="3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Experiment</a:t>
            </a:r>
            <a:endParaRPr sz="1800">
              <a:solidFill>
                <a:schemeClr val="dk2"/>
              </a:solidFill>
            </a:endParaRPr>
          </a:p>
        </p:txBody>
      </p:sp>
      <p:sp>
        <p:nvSpPr>
          <p:cNvPr id="133" name="Google Shape;133;p25"/>
          <p:cNvSpPr txBox="1"/>
          <p:nvPr/>
        </p:nvSpPr>
        <p:spPr>
          <a:xfrm>
            <a:off x="3764088" y="4487450"/>
            <a:ext cx="1198500" cy="36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2"/>
                </a:solidFill>
              </a:rPr>
              <a:t>Train</a:t>
            </a:r>
            <a:endParaRPr sz="1800">
              <a:solidFill>
                <a:schemeClr val="dk2"/>
              </a:solidFill>
            </a:endParaRPr>
          </a:p>
        </p:txBody>
      </p:sp>
      <p:sp>
        <p:nvSpPr>
          <p:cNvPr id="134" name="Google Shape;134;p25"/>
          <p:cNvSpPr txBox="1"/>
          <p:nvPr/>
        </p:nvSpPr>
        <p:spPr>
          <a:xfrm>
            <a:off x="6791113" y="4487450"/>
            <a:ext cx="1198500" cy="36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2"/>
                </a:solidFill>
              </a:rPr>
              <a:t>Inference</a:t>
            </a:r>
            <a:endParaRPr sz="18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6"/>
          <p:cNvSpPr txBox="1"/>
          <p:nvPr>
            <p:ph idx="1" type="body"/>
          </p:nvPr>
        </p:nvSpPr>
        <p:spPr>
          <a:xfrm>
            <a:off x="311700" y="929575"/>
            <a:ext cx="4006200" cy="34164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 sz="2000"/>
              <a:t>Train bigger LLMs</a:t>
            </a:r>
            <a:endParaRPr sz="2000"/>
          </a:p>
          <a:p>
            <a:pPr indent="-355600" lvl="0" marL="457200" rtl="0" algn="l">
              <a:spcBef>
                <a:spcPts val="0"/>
              </a:spcBef>
              <a:spcAft>
                <a:spcPts val="0"/>
              </a:spcAft>
              <a:buSzPts val="2000"/>
              <a:buChar char="●"/>
            </a:pPr>
            <a:r>
              <a:rPr lang="en" sz="2000"/>
              <a:t>Serve more LLM applications</a:t>
            </a:r>
            <a:endParaRPr sz="2000"/>
          </a:p>
        </p:txBody>
      </p:sp>
      <p:sp>
        <p:nvSpPr>
          <p:cNvPr id="140" name="Google Shape;140;p26"/>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latin typeface="Calibri"/>
                <a:ea typeface="Calibri"/>
                <a:cs typeface="Calibri"/>
                <a:sym typeface="Calibri"/>
              </a:rPr>
              <a:t>Challenges: Meet Accelerating GPU Demand</a:t>
            </a:r>
            <a:endParaRPr b="1">
              <a:latin typeface="Calibri"/>
              <a:ea typeface="Calibri"/>
              <a:cs typeface="Calibri"/>
              <a:sym typeface="Calibri"/>
            </a:endParaRPr>
          </a:p>
          <a:p>
            <a:pPr indent="0" lvl="0" marL="0" rtl="0" algn="l">
              <a:spcBef>
                <a:spcPts val="0"/>
              </a:spcBef>
              <a:spcAft>
                <a:spcPts val="0"/>
              </a:spcAft>
              <a:buNone/>
            </a:pPr>
            <a:r>
              <a:t/>
            </a:r>
            <a:endParaRPr/>
          </a:p>
        </p:txBody>
      </p:sp>
      <p:pic>
        <p:nvPicPr>
          <p:cNvPr descr="John Luttig on X: &quot;The GPU demand curve: growth or glut? In the summer of  2023, it became clear that there was a run on Nvidia GPUs. As of summer  2023, H100s" id="141" name="Google Shape;141;p26"/>
          <p:cNvPicPr preferRelativeResize="0"/>
          <p:nvPr/>
        </p:nvPicPr>
        <p:blipFill>
          <a:blip r:embed="rId3">
            <a:alphaModFix/>
          </a:blip>
          <a:stretch>
            <a:fillRect/>
          </a:stretch>
        </p:blipFill>
        <p:spPr>
          <a:xfrm>
            <a:off x="265275" y="2121100"/>
            <a:ext cx="3670400" cy="2237600"/>
          </a:xfrm>
          <a:prstGeom prst="rect">
            <a:avLst/>
          </a:prstGeom>
          <a:noFill/>
          <a:ln>
            <a:noFill/>
          </a:ln>
        </p:spPr>
      </p:pic>
      <p:sp>
        <p:nvSpPr>
          <p:cNvPr id="142" name="Google Shape;142;p26"/>
          <p:cNvSpPr txBox="1"/>
          <p:nvPr/>
        </p:nvSpPr>
        <p:spPr>
          <a:xfrm>
            <a:off x="4317900" y="929575"/>
            <a:ext cx="4826100" cy="8004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dk2"/>
              </a:buClr>
              <a:buSzPts val="2000"/>
              <a:buChar char="●"/>
            </a:pPr>
            <a:r>
              <a:rPr lang="en" sz="2000">
                <a:solidFill>
                  <a:schemeClr val="dk2"/>
                </a:solidFill>
              </a:rPr>
              <a:t>M</a:t>
            </a:r>
            <a:r>
              <a:rPr lang="en" sz="2000">
                <a:solidFill>
                  <a:schemeClr val="dk2"/>
                </a:solidFill>
              </a:rPr>
              <a:t>ore p</a:t>
            </a:r>
            <a:r>
              <a:rPr lang="en" sz="2000">
                <a:solidFill>
                  <a:schemeClr val="dk2"/>
                </a:solidFill>
              </a:rPr>
              <a:t>ower capacity is needed to grow the GPU cluster capacity</a:t>
            </a:r>
            <a:endParaRPr sz="2000">
              <a:solidFill>
                <a:schemeClr val="dk2"/>
              </a:solidFill>
            </a:endParaRPr>
          </a:p>
        </p:txBody>
      </p:sp>
      <p:pic>
        <p:nvPicPr>
          <p:cNvPr id="143" name="Google Shape;143;p26"/>
          <p:cNvPicPr preferRelativeResize="0"/>
          <p:nvPr/>
        </p:nvPicPr>
        <p:blipFill rotWithShape="1">
          <a:blip r:embed="rId4">
            <a:alphaModFix/>
          </a:blip>
          <a:srcRect b="0" l="0" r="0" t="0"/>
          <a:stretch/>
        </p:blipFill>
        <p:spPr>
          <a:xfrm>
            <a:off x="4513575" y="2057150"/>
            <a:ext cx="4521300" cy="21529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7"/>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Challenges: Over-budgeting</a:t>
            </a:r>
            <a:endParaRPr b="1">
              <a:latin typeface="Calibri"/>
              <a:ea typeface="Calibri"/>
              <a:cs typeface="Calibri"/>
              <a:sym typeface="Calibri"/>
            </a:endParaRPr>
          </a:p>
        </p:txBody>
      </p:sp>
      <p:pic>
        <p:nvPicPr>
          <p:cNvPr id="149" name="Google Shape;149;p27"/>
          <p:cNvPicPr preferRelativeResize="0"/>
          <p:nvPr/>
        </p:nvPicPr>
        <p:blipFill rotWithShape="1">
          <a:blip r:embed="rId3">
            <a:alphaModFix/>
          </a:blip>
          <a:srcRect b="0" l="3861" r="3990" t="6393"/>
          <a:stretch/>
        </p:blipFill>
        <p:spPr>
          <a:xfrm>
            <a:off x="185725" y="1049700"/>
            <a:ext cx="5224252" cy="3965625"/>
          </a:xfrm>
          <a:prstGeom prst="rect">
            <a:avLst/>
          </a:prstGeom>
          <a:noFill/>
          <a:ln>
            <a:noFill/>
          </a:ln>
        </p:spPr>
      </p:pic>
      <p:sp>
        <p:nvSpPr>
          <p:cNvPr id="150" name="Google Shape;150;p27"/>
          <p:cNvSpPr txBox="1"/>
          <p:nvPr>
            <p:ph idx="1" type="body"/>
          </p:nvPr>
        </p:nvSpPr>
        <p:spPr>
          <a:xfrm>
            <a:off x="5364900" y="1049700"/>
            <a:ext cx="3779100" cy="163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t>❓K8s Quota-based budget</a:t>
            </a:r>
            <a:endParaRPr sz="1700"/>
          </a:p>
          <a:p>
            <a:pPr indent="0" lvl="0" marL="0" rtl="0" algn="l">
              <a:spcBef>
                <a:spcPts val="1200"/>
              </a:spcBef>
              <a:spcAft>
                <a:spcPts val="0"/>
              </a:spcAft>
              <a:buNone/>
            </a:pPr>
            <a:r>
              <a:rPr lang="en" sz="1700"/>
              <a:t>Over-b</a:t>
            </a:r>
            <a:r>
              <a:rPr lang="en" sz="1700"/>
              <a:t>udget for peak usage → Waste resources</a:t>
            </a:r>
            <a:endParaRPr sz="1700"/>
          </a:p>
          <a:p>
            <a:pPr indent="0" lvl="0" marL="0" rtl="0" algn="l">
              <a:spcBef>
                <a:spcPts val="1200"/>
              </a:spcBef>
              <a:spcAft>
                <a:spcPts val="1200"/>
              </a:spcAft>
              <a:buClr>
                <a:schemeClr val="dk1"/>
              </a:buClr>
              <a:buSzPts val="1100"/>
              <a:buFont typeface="Arial"/>
              <a:buNone/>
            </a:pPr>
            <a:r>
              <a:rPr lang="en" sz="1700"/>
              <a:t>💡Time-based cost management + Priority &amp; Preemption</a:t>
            </a:r>
            <a:endParaRPr sz="17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8"/>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Challenges: Unbalanced Utilization</a:t>
            </a:r>
            <a:endParaRPr b="1">
              <a:latin typeface="Calibri"/>
              <a:ea typeface="Calibri"/>
              <a:cs typeface="Calibri"/>
              <a:sym typeface="Calibri"/>
            </a:endParaRPr>
          </a:p>
        </p:txBody>
      </p:sp>
      <p:pic>
        <p:nvPicPr>
          <p:cNvPr id="156" name="Google Shape;156;p28"/>
          <p:cNvPicPr preferRelativeResize="0"/>
          <p:nvPr/>
        </p:nvPicPr>
        <p:blipFill>
          <a:blip r:embed="rId3">
            <a:alphaModFix/>
          </a:blip>
          <a:stretch>
            <a:fillRect/>
          </a:stretch>
        </p:blipFill>
        <p:spPr>
          <a:xfrm>
            <a:off x="187600" y="1017225"/>
            <a:ext cx="5668700" cy="3506951"/>
          </a:xfrm>
          <a:prstGeom prst="rect">
            <a:avLst/>
          </a:prstGeom>
          <a:noFill/>
          <a:ln>
            <a:noFill/>
          </a:ln>
        </p:spPr>
      </p:pic>
      <p:sp>
        <p:nvSpPr>
          <p:cNvPr id="157" name="Google Shape;157;p28"/>
          <p:cNvSpPr txBox="1"/>
          <p:nvPr>
            <p:ph idx="1" type="body"/>
          </p:nvPr>
        </p:nvSpPr>
        <p:spPr>
          <a:xfrm>
            <a:off x="5720100" y="1155525"/>
            <a:ext cx="3423900" cy="16359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15000"/>
              </a:lnSpc>
              <a:spcBef>
                <a:spcPts val="0"/>
              </a:spcBef>
              <a:spcAft>
                <a:spcPts val="0"/>
              </a:spcAft>
              <a:buNone/>
            </a:pPr>
            <a:r>
              <a:rPr lang="en" sz="2000"/>
              <a:t>❓Unbalanced, </a:t>
            </a:r>
            <a:r>
              <a:rPr lang="en" sz="2000"/>
              <a:t>fragmented</a:t>
            </a:r>
            <a:r>
              <a:rPr lang="en" sz="2000"/>
              <a:t> resource utilization</a:t>
            </a:r>
            <a:endParaRPr sz="2000"/>
          </a:p>
          <a:p>
            <a:pPr indent="0" lvl="0" marL="0" rtl="0" algn="l">
              <a:lnSpc>
                <a:spcPct val="115000"/>
              </a:lnSpc>
              <a:spcBef>
                <a:spcPts val="1200"/>
              </a:spcBef>
              <a:spcAft>
                <a:spcPts val="1200"/>
              </a:spcAft>
              <a:buNone/>
            </a:pPr>
            <a:r>
              <a:rPr lang="en" sz="2000"/>
              <a:t>💡S</a:t>
            </a:r>
            <a:r>
              <a:rPr lang="en" sz="2000"/>
              <a:t>ubmit ML training </a:t>
            </a:r>
            <a:r>
              <a:rPr lang="en" sz="2000"/>
              <a:t>jobs</a:t>
            </a:r>
            <a:r>
              <a:rPr lang="en" sz="2000"/>
              <a:t> evenly to different clusters</a:t>
            </a:r>
            <a:endParaRPr sz="2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9"/>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Challenges: Configuration/Credential Management</a:t>
            </a:r>
            <a:endParaRPr b="1">
              <a:latin typeface="Calibri"/>
              <a:ea typeface="Calibri"/>
              <a:cs typeface="Calibri"/>
              <a:sym typeface="Calibri"/>
            </a:endParaRPr>
          </a:p>
        </p:txBody>
      </p:sp>
      <p:sp>
        <p:nvSpPr>
          <p:cNvPr id="163" name="Google Shape;163;p29"/>
          <p:cNvSpPr txBox="1"/>
          <p:nvPr>
            <p:ph idx="1" type="body"/>
          </p:nvPr>
        </p:nvSpPr>
        <p:spPr>
          <a:xfrm>
            <a:off x="5367528" y="1051560"/>
            <a:ext cx="3776400" cy="16359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2000"/>
              <a:t>❓Credentials/Configs are cluster-scoped</a:t>
            </a:r>
            <a:endParaRPr sz="2000"/>
          </a:p>
          <a:p>
            <a:pPr indent="0" lvl="0" marL="0" rtl="0" algn="l">
              <a:lnSpc>
                <a:spcPct val="115000"/>
              </a:lnSpc>
              <a:spcBef>
                <a:spcPts val="1200"/>
              </a:spcBef>
              <a:spcAft>
                <a:spcPts val="1200"/>
              </a:spcAft>
              <a:buNone/>
            </a:pPr>
            <a:r>
              <a:rPr lang="en" sz="2000"/>
              <a:t>💡Auto-copy </a:t>
            </a:r>
            <a:r>
              <a:rPr lang="en" sz="2000"/>
              <a:t>configurations</a:t>
            </a:r>
            <a:r>
              <a:rPr lang="en" sz="2000"/>
              <a:t> and credentials to all clusters</a:t>
            </a:r>
            <a:endParaRPr sz="2000"/>
          </a:p>
        </p:txBody>
      </p:sp>
      <p:pic>
        <p:nvPicPr>
          <p:cNvPr id="164" name="Google Shape;164;p29"/>
          <p:cNvPicPr preferRelativeResize="0"/>
          <p:nvPr/>
        </p:nvPicPr>
        <p:blipFill>
          <a:blip r:embed="rId3">
            <a:alphaModFix/>
          </a:blip>
          <a:stretch>
            <a:fillRect/>
          </a:stretch>
        </p:blipFill>
        <p:spPr>
          <a:xfrm>
            <a:off x="152400" y="746150"/>
            <a:ext cx="4702408" cy="42363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30"/>
          <p:cNvSpPr txBox="1"/>
          <p:nvPr>
            <p:ph type="title"/>
          </p:nvPr>
        </p:nvSpPr>
        <p:spPr>
          <a:xfrm>
            <a:off x="91075" y="29700"/>
            <a:ext cx="76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Bend the GPU Growth Curve with Scheduler</a:t>
            </a:r>
            <a:endParaRPr b="1">
              <a:latin typeface="Calibri"/>
              <a:ea typeface="Calibri"/>
              <a:cs typeface="Calibri"/>
              <a:sym typeface="Calibri"/>
            </a:endParaRPr>
          </a:p>
          <a:p>
            <a:pPr indent="0" lvl="0" marL="0" rtl="0" algn="l">
              <a:spcBef>
                <a:spcPts val="0"/>
              </a:spcBef>
              <a:spcAft>
                <a:spcPts val="0"/>
              </a:spcAft>
              <a:buNone/>
            </a:pPr>
            <a:r>
              <a:t/>
            </a:r>
            <a:endParaRPr/>
          </a:p>
        </p:txBody>
      </p:sp>
      <p:sp>
        <p:nvSpPr>
          <p:cNvPr id="170" name="Google Shape;170;p30"/>
          <p:cNvSpPr/>
          <p:nvPr/>
        </p:nvSpPr>
        <p:spPr>
          <a:xfrm>
            <a:off x="2244422" y="697315"/>
            <a:ext cx="4352700" cy="4352700"/>
          </a:xfrm>
          <a:prstGeom prst="ellipse">
            <a:avLst/>
          </a:prstGeom>
          <a:solidFill>
            <a:srgbClr val="A1C2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 name="Google Shape;171;p30"/>
          <p:cNvGrpSpPr/>
          <p:nvPr/>
        </p:nvGrpSpPr>
        <p:grpSpPr>
          <a:xfrm>
            <a:off x="3232269" y="504700"/>
            <a:ext cx="2388015" cy="2388015"/>
            <a:chOff x="3619861" y="407378"/>
            <a:chExt cx="2166000" cy="2166000"/>
          </a:xfrm>
        </p:grpSpPr>
        <p:sp>
          <p:nvSpPr>
            <p:cNvPr id="172" name="Google Shape;172;p30"/>
            <p:cNvSpPr/>
            <p:nvPr/>
          </p:nvSpPr>
          <p:spPr>
            <a:xfrm>
              <a:off x="3619861" y="407378"/>
              <a:ext cx="2166000" cy="2166000"/>
            </a:xfrm>
            <a:prstGeom prst="ellipse">
              <a:avLst/>
            </a:prstGeom>
            <a:solidFill>
              <a:srgbClr val="0E63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0"/>
            <p:cNvSpPr txBox="1"/>
            <p:nvPr/>
          </p:nvSpPr>
          <p:spPr>
            <a:xfrm>
              <a:off x="4024522" y="707737"/>
              <a:ext cx="1328400" cy="66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rgbClr val="FFFFFF"/>
                  </a:solidFill>
                  <a:latin typeface="Roboto"/>
                  <a:ea typeface="Roboto"/>
                  <a:cs typeface="Roboto"/>
                  <a:sym typeface="Roboto"/>
                </a:rPr>
                <a:t>Built-in Observability</a:t>
              </a:r>
              <a:endParaRPr b="1" sz="1500">
                <a:solidFill>
                  <a:srgbClr val="FFFFFF"/>
                </a:solidFill>
                <a:latin typeface="Roboto"/>
                <a:ea typeface="Roboto"/>
                <a:cs typeface="Roboto"/>
                <a:sym typeface="Roboto"/>
              </a:endParaRPr>
            </a:p>
          </p:txBody>
        </p:sp>
      </p:grpSp>
      <p:grpSp>
        <p:nvGrpSpPr>
          <p:cNvPr id="174" name="Google Shape;174;p30"/>
          <p:cNvGrpSpPr/>
          <p:nvPr/>
        </p:nvGrpSpPr>
        <p:grpSpPr>
          <a:xfrm>
            <a:off x="4365914" y="1315770"/>
            <a:ext cx="2388015" cy="2388015"/>
            <a:chOff x="4648111" y="1143043"/>
            <a:chExt cx="2166000" cy="2166000"/>
          </a:xfrm>
        </p:grpSpPr>
        <p:sp>
          <p:nvSpPr>
            <p:cNvPr id="175" name="Google Shape;175;p30"/>
            <p:cNvSpPr/>
            <p:nvPr/>
          </p:nvSpPr>
          <p:spPr>
            <a:xfrm>
              <a:off x="4648111" y="1143043"/>
              <a:ext cx="2166000" cy="2166000"/>
            </a:xfrm>
            <a:prstGeom prst="ellipse">
              <a:avLst/>
            </a:prstGeom>
            <a:solidFill>
              <a:srgbClr val="307A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0"/>
            <p:cNvSpPr txBox="1"/>
            <p:nvPr/>
          </p:nvSpPr>
          <p:spPr>
            <a:xfrm>
              <a:off x="5431956" y="1669515"/>
              <a:ext cx="1328400" cy="66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rgbClr val="FFFFFF"/>
                  </a:solidFill>
                  <a:latin typeface="Roboto"/>
                  <a:ea typeface="Roboto"/>
                  <a:cs typeface="Roboto"/>
                  <a:sym typeface="Roboto"/>
                </a:rPr>
                <a:t>Support ML Batch Workloads</a:t>
              </a:r>
              <a:endParaRPr b="1" sz="1500">
                <a:solidFill>
                  <a:srgbClr val="FFFFFF"/>
                </a:solidFill>
                <a:latin typeface="Roboto"/>
                <a:ea typeface="Roboto"/>
                <a:cs typeface="Roboto"/>
                <a:sym typeface="Roboto"/>
              </a:endParaRPr>
            </a:p>
          </p:txBody>
        </p:sp>
      </p:grpSp>
      <p:grpSp>
        <p:nvGrpSpPr>
          <p:cNvPr id="177" name="Google Shape;177;p30"/>
          <p:cNvGrpSpPr/>
          <p:nvPr/>
        </p:nvGrpSpPr>
        <p:grpSpPr>
          <a:xfrm>
            <a:off x="3914662" y="2654918"/>
            <a:ext cx="2388015" cy="2388015"/>
            <a:chOff x="4238812" y="2357689"/>
            <a:chExt cx="2166000" cy="2166000"/>
          </a:xfrm>
        </p:grpSpPr>
        <p:sp>
          <p:nvSpPr>
            <p:cNvPr id="178" name="Google Shape;178;p30"/>
            <p:cNvSpPr/>
            <p:nvPr/>
          </p:nvSpPr>
          <p:spPr>
            <a:xfrm>
              <a:off x="4238812" y="2357689"/>
              <a:ext cx="2166000" cy="2166000"/>
            </a:xfrm>
            <a:prstGeom prst="ellipse">
              <a:avLst/>
            </a:prstGeom>
            <a:solidFill>
              <a:srgbClr val="094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0"/>
            <p:cNvSpPr txBox="1"/>
            <p:nvPr/>
          </p:nvSpPr>
          <p:spPr>
            <a:xfrm>
              <a:off x="5047891" y="3185187"/>
              <a:ext cx="1328400" cy="66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chemeClr val="lt1"/>
                  </a:solidFill>
                  <a:latin typeface="Roboto"/>
                  <a:ea typeface="Roboto"/>
                  <a:cs typeface="Roboto"/>
                  <a:sym typeface="Roboto"/>
                </a:rPr>
                <a:t>Designed for</a:t>
              </a:r>
              <a:endParaRPr b="1" sz="1500">
                <a:solidFill>
                  <a:schemeClr val="lt1"/>
                </a:solidFill>
                <a:latin typeface="Roboto"/>
                <a:ea typeface="Roboto"/>
                <a:cs typeface="Roboto"/>
                <a:sym typeface="Roboto"/>
              </a:endParaRPr>
            </a:p>
            <a:p>
              <a:pPr indent="0" lvl="0" marL="0" rtl="0" algn="ctr">
                <a:spcBef>
                  <a:spcPts val="0"/>
                </a:spcBef>
                <a:spcAft>
                  <a:spcPts val="0"/>
                </a:spcAft>
                <a:buNone/>
              </a:pPr>
              <a:r>
                <a:rPr b="1" lang="en" sz="1500">
                  <a:solidFill>
                    <a:schemeClr val="lt1"/>
                  </a:solidFill>
                  <a:latin typeface="Roboto"/>
                  <a:ea typeface="Roboto"/>
                  <a:cs typeface="Roboto"/>
                  <a:sym typeface="Roboto"/>
                </a:rPr>
                <a:t>Multi-Cluster, Multi-Tenancy </a:t>
              </a:r>
              <a:endParaRPr b="1" sz="1500">
                <a:solidFill>
                  <a:schemeClr val="lt1"/>
                </a:solidFill>
                <a:latin typeface="Roboto"/>
                <a:ea typeface="Roboto"/>
                <a:cs typeface="Roboto"/>
                <a:sym typeface="Roboto"/>
              </a:endParaRPr>
            </a:p>
          </p:txBody>
        </p:sp>
      </p:grpSp>
      <p:grpSp>
        <p:nvGrpSpPr>
          <p:cNvPr id="180" name="Google Shape;180;p30"/>
          <p:cNvGrpSpPr/>
          <p:nvPr/>
        </p:nvGrpSpPr>
        <p:grpSpPr>
          <a:xfrm>
            <a:off x="2530351" y="2655028"/>
            <a:ext cx="2388015" cy="2388015"/>
            <a:chOff x="2983201" y="2357790"/>
            <a:chExt cx="2166000" cy="2166000"/>
          </a:xfrm>
        </p:grpSpPr>
        <p:sp>
          <p:nvSpPr>
            <p:cNvPr id="181" name="Google Shape;181;p30"/>
            <p:cNvSpPr/>
            <p:nvPr/>
          </p:nvSpPr>
          <p:spPr>
            <a:xfrm>
              <a:off x="2983201" y="2357790"/>
              <a:ext cx="2166000" cy="2166000"/>
            </a:xfrm>
            <a:prstGeom prst="ellipse">
              <a:avLst/>
            </a:prstGeom>
            <a:solidFill>
              <a:srgbClr val="0C5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0"/>
            <p:cNvSpPr txBox="1"/>
            <p:nvPr/>
          </p:nvSpPr>
          <p:spPr>
            <a:xfrm>
              <a:off x="3059406" y="3168962"/>
              <a:ext cx="1328400" cy="66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rgbClr val="FFFFFF"/>
                  </a:solidFill>
                  <a:latin typeface="Roboto"/>
                  <a:ea typeface="Roboto"/>
                  <a:cs typeface="Roboto"/>
                  <a:sym typeface="Roboto"/>
                </a:rPr>
                <a:t>Ease of Maintainability</a:t>
              </a:r>
              <a:endParaRPr b="1" sz="1500">
                <a:solidFill>
                  <a:srgbClr val="FFFFFF"/>
                </a:solidFill>
                <a:latin typeface="Roboto"/>
                <a:ea typeface="Roboto"/>
                <a:cs typeface="Roboto"/>
                <a:sym typeface="Roboto"/>
              </a:endParaRPr>
            </a:p>
          </p:txBody>
        </p:sp>
      </p:grpSp>
      <p:grpSp>
        <p:nvGrpSpPr>
          <p:cNvPr id="183" name="Google Shape;183;p30"/>
          <p:cNvGrpSpPr/>
          <p:nvPr/>
        </p:nvGrpSpPr>
        <p:grpSpPr>
          <a:xfrm>
            <a:off x="2098751" y="1315736"/>
            <a:ext cx="2388015" cy="2388015"/>
            <a:chOff x="2591728" y="1143012"/>
            <a:chExt cx="2166000" cy="2166000"/>
          </a:xfrm>
        </p:grpSpPr>
        <p:sp>
          <p:nvSpPr>
            <p:cNvPr id="184" name="Google Shape;184;p30"/>
            <p:cNvSpPr/>
            <p:nvPr/>
          </p:nvSpPr>
          <p:spPr>
            <a:xfrm>
              <a:off x="2591728" y="1143012"/>
              <a:ext cx="2166000" cy="2166000"/>
            </a:xfrm>
            <a:prstGeom prst="ellipse">
              <a:avLst/>
            </a:prstGeom>
            <a:solidFill>
              <a:srgbClr val="0D5C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0"/>
            <p:cNvSpPr txBox="1"/>
            <p:nvPr/>
          </p:nvSpPr>
          <p:spPr>
            <a:xfrm>
              <a:off x="2830556" y="1666262"/>
              <a:ext cx="1328400" cy="66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500">
                  <a:solidFill>
                    <a:srgbClr val="FFFFFF"/>
                  </a:solidFill>
                  <a:latin typeface="Roboto"/>
                  <a:ea typeface="Roboto"/>
                  <a:cs typeface="Roboto"/>
                  <a:sym typeface="Roboto"/>
                </a:rPr>
                <a:t>Collaborative &amp; Active Open Source Community</a:t>
              </a:r>
              <a:endParaRPr b="1" sz="1500">
                <a:solidFill>
                  <a:srgbClr val="FFFFFF"/>
                </a:solidFill>
                <a:latin typeface="Roboto"/>
                <a:ea typeface="Roboto"/>
                <a:cs typeface="Roboto"/>
                <a:sym typeface="Roboto"/>
              </a:endParaRPr>
            </a:p>
          </p:txBody>
        </p:sp>
      </p:grpSp>
      <p:sp>
        <p:nvSpPr>
          <p:cNvPr id="186" name="Google Shape;186;p30"/>
          <p:cNvSpPr/>
          <p:nvPr/>
        </p:nvSpPr>
        <p:spPr>
          <a:xfrm>
            <a:off x="3621777" y="1960148"/>
            <a:ext cx="1743600" cy="1743600"/>
          </a:xfrm>
          <a:prstGeom prst="ellipse">
            <a:avLst/>
          </a:prstGeom>
          <a:solidFill>
            <a:srgbClr val="A1C2F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rgbClr val="FCEF7B"/>
                </a:solidFill>
              </a:rPr>
              <a:t>A</a:t>
            </a:r>
            <a:r>
              <a:rPr b="1" lang="en" sz="1700">
                <a:solidFill>
                  <a:srgbClr val="FCEF7B"/>
                </a:solidFill>
              </a:rPr>
              <a:t> 10/10 Scheduler🏆</a:t>
            </a:r>
            <a:endParaRPr b="1" sz="1700">
              <a:solidFill>
                <a:srgbClr val="FCEF7B"/>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KCNA24">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